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0"/>
  </p:notesMasterIdLst>
  <p:sldIdLst>
    <p:sldId id="270" r:id="rId5"/>
    <p:sldId id="271" r:id="rId6"/>
    <p:sldId id="272" r:id="rId7"/>
    <p:sldId id="273" r:id="rId8"/>
    <p:sldId id="274" r:id="rId9"/>
    <p:sldId id="275" r:id="rId10"/>
    <p:sldId id="276" r:id="rId11"/>
    <p:sldId id="278" r:id="rId12"/>
    <p:sldId id="279" r:id="rId13"/>
    <p:sldId id="281" r:id="rId14"/>
    <p:sldId id="280" r:id="rId15"/>
    <p:sldId id="282" r:id="rId16"/>
    <p:sldId id="284" r:id="rId17"/>
    <p:sldId id="283" r:id="rId18"/>
    <p:sldId id="269" r:id="rId19"/>
  </p:sldIdLst>
  <p:sldSz cx="12192000" cy="6858000"/>
  <p:notesSz cx="6858000" cy="9144000"/>
  <p:embeddedFontLst>
    <p:embeddedFont>
      <p:font typeface="Montserrat Medium" panose="00000600000000000000" pitchFamily="2" charset="0"/>
      <p:regular r:id="rId21"/>
      <p:italic r:id="rId22"/>
    </p:embeddedFont>
    <p:embeddedFont>
      <p:font typeface="Montserrat SemiBold" panose="00000700000000000000" pitchFamily="2" charset="0"/>
      <p:bold r:id="rId23"/>
      <p:boldItalic r:id="rId24"/>
    </p:embeddedFont>
    <p:embeddedFont>
      <p:font typeface="Montserrat" panose="00000500000000000000"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45A"/>
    <a:srgbClr val="245C4F"/>
    <a:srgbClr val="A42145"/>
    <a:srgbClr val="DEC9A2"/>
    <a:srgbClr val="404040"/>
    <a:srgbClr val="6E152E"/>
    <a:srgbClr val="691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86395"/>
  </p:normalViewPr>
  <p:slideViewPr>
    <p:cSldViewPr snapToGrid="0" snapToObjects="1">
      <p:cViewPr>
        <p:scale>
          <a:sx n="71" d="100"/>
          <a:sy n="71" d="100"/>
        </p:scale>
        <p:origin x="-768" y="-510"/>
      </p:cViewPr>
      <p:guideLst>
        <p:guide orient="horz" pos="2445"/>
        <p:guide pos="5911"/>
      </p:guideLst>
    </p:cSldViewPr>
  </p:slideViewPr>
  <p:outlineViewPr>
    <p:cViewPr>
      <p:scale>
        <a:sx n="33" d="100"/>
        <a:sy n="33" d="100"/>
      </p:scale>
      <p:origin x="0" y="0"/>
    </p:cViewPr>
  </p:outlin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E016B-CAC3-6B4C-90C0-D7AA6A747DA3}" type="datetimeFigureOut">
              <a:rPr lang="es-MX" smtClean="0"/>
              <a:t>05/10/2021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F3107-FFE8-3645-B89F-777090C37BF5}" type="slidenum">
              <a:rPr lang="es-MX" smtClean="0"/>
              <a:t>‹Nº›</a:t>
            </a:fld>
            <a:endParaRPr lang="es-MX"/>
          </a:p>
        </p:txBody>
      </p:sp>
    </p:spTree>
    <p:extLst>
      <p:ext uri="{BB962C8B-B14F-4D97-AF65-F5344CB8AC3E}">
        <p14:creationId xmlns:p14="http://schemas.microsoft.com/office/powerpoint/2010/main" val="319890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2</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11</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12</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13</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14</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3</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4</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5</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6</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7</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8</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9</a:t>
            </a:fld>
            <a:endParaRPr lang="es-MX"/>
          </a:p>
        </p:txBody>
      </p:sp>
    </p:spTree>
    <p:extLst>
      <p:ext uri="{BB962C8B-B14F-4D97-AF65-F5344CB8AC3E}">
        <p14:creationId xmlns:p14="http://schemas.microsoft.com/office/powerpoint/2010/main" val="122274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10</a:t>
            </a:fld>
            <a:endParaRPr lang="es-MX"/>
          </a:p>
        </p:txBody>
      </p:sp>
    </p:spTree>
    <p:extLst>
      <p:ext uri="{BB962C8B-B14F-4D97-AF65-F5344CB8AC3E}">
        <p14:creationId xmlns:p14="http://schemas.microsoft.com/office/powerpoint/2010/main" val="1222749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xmlns="" id="{87955F23-1D39-834E-A409-9AC17BD76844}"/>
              </a:ext>
            </a:extLst>
          </p:cNvPr>
          <p:cNvSpPr>
            <a:spLocks noGrp="1"/>
          </p:cNvSpPr>
          <p:nvPr>
            <p:ph type="dt" sz="half" idx="10"/>
          </p:nvPr>
        </p:nvSpPr>
        <p:spPr/>
        <p:txBody>
          <a:bodyPr/>
          <a:lstStyle/>
          <a:p>
            <a:fld id="{62B8DF0E-90BF-EC4E-8934-156187A1162F}" type="datetimeFigureOut">
              <a:rPr lang="es-MX" smtClean="0"/>
              <a:t>05/10/2021</a:t>
            </a:fld>
            <a:endParaRPr lang="es-MX"/>
          </a:p>
        </p:txBody>
      </p:sp>
      <p:sp>
        <p:nvSpPr>
          <p:cNvPr id="5" name="Marcador de pie de página 4">
            <a:extLst>
              <a:ext uri="{FF2B5EF4-FFF2-40B4-BE49-F238E27FC236}">
                <a16:creationId xmlns:a16="http://schemas.microsoft.com/office/drawing/2014/main" xmlns=""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1" name="Título 1">
            <a:extLst>
              <a:ext uri="{FF2B5EF4-FFF2-40B4-BE49-F238E27FC236}">
                <a16:creationId xmlns:a16="http://schemas.microsoft.com/office/drawing/2014/main" xmlns="" id="{31901168-FEF9-924E-8853-923253593220}"/>
              </a:ext>
            </a:extLst>
          </p:cNvPr>
          <p:cNvSpPr>
            <a:spLocks noGrp="1"/>
          </p:cNvSpPr>
          <p:nvPr>
            <p:ph type="title" hasCustomPrompt="1"/>
          </p:nvPr>
        </p:nvSpPr>
        <p:spPr>
          <a:xfrm>
            <a:off x="363220" y="1631315"/>
            <a:ext cx="11465560" cy="1325563"/>
          </a:xfrm>
          <a:prstGeom prst="rect">
            <a:avLst/>
          </a:prstGeom>
          <a:noFill/>
        </p:spPr>
        <p:txBody>
          <a:bodyPr/>
          <a:lstStyle>
            <a:lvl1pPr algn="ctr">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12" name="Marcador de contenido 2">
            <a:extLst>
              <a:ext uri="{FF2B5EF4-FFF2-40B4-BE49-F238E27FC236}">
                <a16:creationId xmlns:a16="http://schemas.microsoft.com/office/drawing/2014/main" xmlns="" id="{32B3750D-6380-9D46-8C74-61632B62325D}"/>
              </a:ext>
            </a:extLst>
          </p:cNvPr>
          <p:cNvSpPr>
            <a:spLocks noGrp="1"/>
          </p:cNvSpPr>
          <p:nvPr>
            <p:ph idx="1" hasCustomPrompt="1"/>
          </p:nvPr>
        </p:nvSpPr>
        <p:spPr>
          <a:xfrm>
            <a:off x="363220" y="3270884"/>
            <a:ext cx="11465560" cy="1137921"/>
          </a:xfrm>
          <a:prstGeom prst="rect">
            <a:avLst/>
          </a:prstGeom>
        </p:spPr>
        <p:txBody>
          <a:bodyPr>
            <a:normAutofit/>
          </a:bodyPr>
          <a:lstStyle>
            <a:lvl1pPr marL="0" indent="0" algn="ctr">
              <a:buNone/>
              <a:defRPr sz="2400" b="0" i="0">
                <a:solidFill>
                  <a:schemeClr val="bg1"/>
                </a:solidFill>
                <a:latin typeface="Montserrat SemiBold" panose="00000700000000000000" pitchFamily="2" charset="0"/>
              </a:defRPr>
            </a:lvl1pPr>
          </a:lstStyle>
          <a:p>
            <a:r>
              <a:rPr lang="es-ES" dirty="0"/>
              <a:t>LOREM IPSUM</a:t>
            </a:r>
          </a:p>
        </p:txBody>
      </p:sp>
      <p:cxnSp>
        <p:nvCxnSpPr>
          <p:cNvPr id="13" name="Conector recto 12">
            <a:extLst>
              <a:ext uri="{FF2B5EF4-FFF2-40B4-BE49-F238E27FC236}">
                <a16:creationId xmlns:a16="http://schemas.microsoft.com/office/drawing/2014/main" xmlns="" id="{F7D969CF-33B8-2E42-BA1B-8D19A4FC2066}"/>
              </a:ext>
            </a:extLst>
          </p:cNvPr>
          <p:cNvCxnSpPr/>
          <p:nvPr userDrawn="1"/>
        </p:nvCxnSpPr>
        <p:spPr>
          <a:xfrm>
            <a:off x="2006600" y="3048000"/>
            <a:ext cx="8178800" cy="0"/>
          </a:xfrm>
          <a:prstGeom prst="line">
            <a:avLst/>
          </a:prstGeom>
          <a:ln w="38100">
            <a:solidFill>
              <a:srgbClr val="DE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30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2BA57C4-7E93-7040-8A57-4BA7102B5448}"/>
              </a:ext>
            </a:extLst>
          </p:cNvPr>
          <p:cNvSpPr>
            <a:spLocks noGrp="1"/>
          </p:cNvSpPr>
          <p:nvPr>
            <p:ph sz="half" idx="1"/>
          </p:nvPr>
        </p:nvSpPr>
        <p:spPr>
          <a:xfrm>
            <a:off x="369652" y="2164079"/>
            <a:ext cx="4008846"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a16="http://schemas.microsoft.com/office/drawing/2014/main" xmlns="" id="{B58E4C7A-699F-8B48-881A-B5DA4F7729DB}"/>
              </a:ext>
            </a:extLst>
          </p:cNvPr>
          <p:cNvSpPr>
            <a:spLocks noGrp="1"/>
          </p:cNvSpPr>
          <p:nvPr>
            <p:ph sz="half" idx="2"/>
          </p:nvPr>
        </p:nvSpPr>
        <p:spPr>
          <a:xfrm>
            <a:off x="4996542" y="2164079"/>
            <a:ext cx="635725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xmlns=""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pPr/>
              <a:t>05/10/2021</a:t>
            </a:fld>
            <a:endParaRPr lang="es-MX"/>
          </a:p>
        </p:txBody>
      </p:sp>
      <p:sp>
        <p:nvSpPr>
          <p:cNvPr id="6" name="Marcador de pie de página 5">
            <a:extLst>
              <a:ext uri="{FF2B5EF4-FFF2-40B4-BE49-F238E27FC236}">
                <a16:creationId xmlns:a16="http://schemas.microsoft.com/office/drawing/2014/main" xmlns=""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a16="http://schemas.microsoft.com/office/drawing/2014/main" xmlns=""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‹Nº›</a:t>
            </a:fld>
            <a:endParaRPr lang="es-MX"/>
          </a:p>
        </p:txBody>
      </p:sp>
      <p:sp>
        <p:nvSpPr>
          <p:cNvPr id="12" name="Título 1">
            <a:extLst>
              <a:ext uri="{FF2B5EF4-FFF2-40B4-BE49-F238E27FC236}">
                <a16:creationId xmlns:a16="http://schemas.microsoft.com/office/drawing/2014/main" xmlns=""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dirty="0"/>
          </a:p>
        </p:txBody>
      </p:sp>
      <p:sp>
        <p:nvSpPr>
          <p:cNvPr id="16" name="Text Placeholder 15"/>
          <p:cNvSpPr>
            <a:spLocks noGrp="1"/>
          </p:cNvSpPr>
          <p:nvPr>
            <p:ph type="body" sz="quarter" idx="13" hasCustomPrompt="1"/>
          </p:nvPr>
        </p:nvSpPr>
        <p:spPr>
          <a:xfrm>
            <a:off x="370114" y="366713"/>
            <a:ext cx="4008846" cy="1303337"/>
          </a:xfrm>
          <a:prstGeom prst="rect">
            <a:avLst/>
          </a:prstGeom>
        </p:spPr>
        <p:txBody>
          <a:bodyPr>
            <a:normAutofit/>
          </a:bodyPr>
          <a:lstStyle>
            <a:lvl1pPr marL="0" indent="0">
              <a:buNone/>
              <a:defRPr sz="3200">
                <a:solidFill>
                  <a:srgbClr val="A42145"/>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278365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blanc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02F6A71-34EE-B34B-AFA7-18487432D518}"/>
              </a:ext>
            </a:extLst>
          </p:cNvPr>
          <p:cNvSpPr>
            <a:spLocks noGrp="1"/>
          </p:cNvSpPr>
          <p:nvPr>
            <p:ph type="dt" sz="half" idx="10"/>
          </p:nvPr>
        </p:nvSpPr>
        <p:spPr/>
        <p:txBody>
          <a:bodyPr/>
          <a:lstStyle/>
          <a:p>
            <a:fld id="{62B8DF0E-90BF-EC4E-8934-156187A1162F}" type="datetimeFigureOut">
              <a:rPr lang="es-MX" smtClean="0"/>
              <a:t>05/10/2021</a:t>
            </a:fld>
            <a:endParaRPr lang="es-MX"/>
          </a:p>
        </p:txBody>
      </p:sp>
      <p:sp>
        <p:nvSpPr>
          <p:cNvPr id="3" name="Marcador de pie de página 2">
            <a:extLst>
              <a:ext uri="{FF2B5EF4-FFF2-40B4-BE49-F238E27FC236}">
                <a16:creationId xmlns:a16="http://schemas.microsoft.com/office/drawing/2014/main" xmlns="" id="{7A14938F-592E-C442-8304-19C2B2DCC562}"/>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xmlns="" id="{47B6C953-D0A6-0944-AF6E-40BEA205D382}"/>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ext Placeholder 9">
            <a:extLst>
              <a:ext uri="{FF2B5EF4-FFF2-40B4-BE49-F238E27FC236}">
                <a16:creationId xmlns:a16="http://schemas.microsoft.com/office/drawing/2014/main" xmlns="" id="{E24DA103-E0A4-614B-B8A5-B5EC39AB2F08}"/>
              </a:ext>
            </a:extLst>
          </p:cNvPr>
          <p:cNvSpPr>
            <a:spLocks noGrp="1"/>
          </p:cNvSpPr>
          <p:nvPr>
            <p:ph type="body" sz="quarter" idx="13" hasCustomPrompt="1"/>
          </p:nvPr>
        </p:nvSpPr>
        <p:spPr>
          <a:xfrm>
            <a:off x="1032639" y="2856183"/>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dirty="0"/>
              <a:t>CLICK TO EDIT MASTER TEXT STYLES</a:t>
            </a:r>
          </a:p>
        </p:txBody>
      </p:sp>
      <p:sp>
        <p:nvSpPr>
          <p:cNvPr id="8" name="Text Placeholder 11">
            <a:extLst>
              <a:ext uri="{FF2B5EF4-FFF2-40B4-BE49-F238E27FC236}">
                <a16:creationId xmlns:a16="http://schemas.microsoft.com/office/drawing/2014/main" xmlns="" id="{0372707F-ED60-CD4B-B079-83E5321898BD}"/>
              </a:ext>
            </a:extLst>
          </p:cNvPr>
          <p:cNvSpPr>
            <a:spLocks noGrp="1"/>
          </p:cNvSpPr>
          <p:nvPr>
            <p:ph type="body" sz="quarter" idx="14" hasCustomPrompt="1"/>
          </p:nvPr>
        </p:nvSpPr>
        <p:spPr>
          <a:xfrm>
            <a:off x="2592137" y="3876851"/>
            <a:ext cx="7119240" cy="658812"/>
          </a:xfrm>
          <a:prstGeom prst="rect">
            <a:avLst/>
          </a:prstGeom>
        </p:spPr>
        <p:txBody>
          <a:bodyPr>
            <a:noAutofit/>
          </a:bodyPr>
          <a:lstStyle>
            <a:lvl1pPr marL="0" indent="0" algn="ctr">
              <a:buNone/>
              <a:defRPr sz="2800">
                <a:solidFill>
                  <a:schemeClr val="bg1"/>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3855446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xmlns="" id="{1A6CB96C-1C06-3B44-8615-D726F4477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05/10/2021</a:t>
            </a:fld>
            <a:endParaRPr lang="es-MX"/>
          </a:p>
        </p:txBody>
      </p:sp>
      <p:sp>
        <p:nvSpPr>
          <p:cNvPr id="5" name="Marcador de pie de página 4">
            <a:extLst>
              <a:ext uri="{FF2B5EF4-FFF2-40B4-BE49-F238E27FC236}">
                <a16:creationId xmlns:a16="http://schemas.microsoft.com/office/drawing/2014/main" xmlns="" id="{113D1A4B-ADA7-7043-82FA-F7032EB17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6802CF53-648D-B74F-A473-B4CC8BB23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who.int/gpsc/information_centre/gpsc_5_momentos_poster_es.pdf"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E3D816-0452-AE43-995F-82FF19009E62}"/>
              </a:ext>
            </a:extLst>
          </p:cNvPr>
          <p:cNvSpPr>
            <a:spLocks noGrp="1"/>
          </p:cNvSpPr>
          <p:nvPr>
            <p:ph type="title"/>
          </p:nvPr>
        </p:nvSpPr>
        <p:spPr>
          <a:xfrm>
            <a:off x="363220" y="595891"/>
            <a:ext cx="11465560" cy="1325563"/>
          </a:xfrm>
        </p:spPr>
        <p:txBody>
          <a:bodyPr/>
          <a:lstStyle/>
          <a:p>
            <a:r>
              <a:rPr lang="es-MX" sz="3600" dirty="0"/>
              <a:t> PLAN EMERGENTE DE CAPACITACION  PARA MEJORA DE PROCESOS </a:t>
            </a:r>
            <a:r>
              <a:rPr lang="es-MX" sz="3600" dirty="0" smtClean="0"/>
              <a:t>ASISTENCIALES</a:t>
            </a:r>
            <a:br>
              <a:rPr lang="es-MX" sz="3600" dirty="0" smtClean="0"/>
            </a:br>
            <a:r>
              <a:rPr lang="es-MX" sz="3600" dirty="0" smtClean="0"/>
              <a:t> </a:t>
            </a:r>
            <a:r>
              <a:rPr lang="es-MX" sz="2400" dirty="0"/>
              <a:t>RETO DE 120 DÍAS </a:t>
            </a:r>
            <a:r>
              <a:rPr lang="es-MX" sz="2400" dirty="0" smtClean="0"/>
              <a:t>  </a:t>
            </a:r>
            <a:br>
              <a:rPr lang="es-MX" sz="2400" dirty="0" smtClean="0"/>
            </a:br>
            <a:r>
              <a:rPr lang="es-MX" sz="2400" dirty="0" smtClean="0"/>
              <a:t/>
            </a:r>
            <a:br>
              <a:rPr lang="es-MX" sz="2400" dirty="0" smtClean="0"/>
            </a:br>
            <a:r>
              <a:rPr lang="es-MX" sz="3600" dirty="0" smtClean="0"/>
              <a:t>HGZ89 </a:t>
            </a:r>
            <a:r>
              <a:rPr lang="es-MX" sz="3600" dirty="0"/>
              <a:t>“Chapultepec” </a:t>
            </a:r>
          </a:p>
        </p:txBody>
      </p:sp>
      <p:sp>
        <p:nvSpPr>
          <p:cNvPr id="3" name="Marcador de contenido 2">
            <a:extLst>
              <a:ext uri="{FF2B5EF4-FFF2-40B4-BE49-F238E27FC236}">
                <a16:creationId xmlns:a16="http://schemas.microsoft.com/office/drawing/2014/main" xmlns="" id="{3AFBE54E-50F5-5D42-993F-3FC0B29C4814}"/>
              </a:ext>
            </a:extLst>
          </p:cNvPr>
          <p:cNvSpPr>
            <a:spLocks noGrp="1"/>
          </p:cNvSpPr>
          <p:nvPr>
            <p:ph idx="1"/>
          </p:nvPr>
        </p:nvSpPr>
        <p:spPr/>
        <p:txBody>
          <a:bodyPr>
            <a:normAutofit/>
          </a:bodyPr>
          <a:lstStyle/>
          <a:p>
            <a:r>
              <a:rPr lang="es-MX" sz="3600" dirty="0" smtClean="0"/>
              <a:t>Higiene de manos</a:t>
            </a:r>
            <a:endParaRPr lang="es-MX" sz="3600" dirty="0"/>
          </a:p>
        </p:txBody>
      </p:sp>
      <p:pic>
        <p:nvPicPr>
          <p:cNvPr id="8" name="Imagen 7">
            <a:extLst>
              <a:ext uri="{FF2B5EF4-FFF2-40B4-BE49-F238E27FC236}">
                <a16:creationId xmlns:a16="http://schemas.microsoft.com/office/drawing/2014/main" xmlns="" id="{FFE0F850-2B40-C744-98D5-C22A2ADC8BD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52439" y="3839844"/>
            <a:ext cx="2546524" cy="2857286"/>
          </a:xfrm>
          <a:prstGeom prst="rect">
            <a:avLst/>
          </a:prstGeom>
        </p:spPr>
      </p:pic>
      <p:pic>
        <p:nvPicPr>
          <p:cNvPr id="7" name="Google Shape;35;p8" descr="LOGO IMSS VERDE-02.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447470" y="4384793"/>
            <a:ext cx="1297059" cy="1521680"/>
          </a:xfrm>
          <a:prstGeom prst="rect">
            <a:avLst/>
          </a:prstGeom>
          <a:noFill/>
          <a:ln>
            <a:noFill/>
          </a:ln>
        </p:spPr>
      </p:pic>
    </p:spTree>
    <p:extLst>
      <p:ext uri="{BB962C8B-B14F-4D97-AF65-F5344CB8AC3E}">
        <p14:creationId xmlns:p14="http://schemas.microsoft.com/office/powerpoint/2010/main" val="684228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Higiene de Manos</a:t>
            </a:r>
            <a:endParaRPr lang="es-MX" dirty="0">
              <a:solidFill>
                <a:srgbClr val="245C4F"/>
              </a:solidFill>
              <a:latin typeface="Montserrat SemiBold"/>
              <a:cs typeface="Montserrat SemiBold"/>
            </a:endParaRPr>
          </a:p>
        </p:txBody>
      </p:sp>
      <p:sp>
        <p:nvSpPr>
          <p:cNvPr id="15" name="Rectangle 2"/>
          <p:cNvSpPr/>
          <p:nvPr/>
        </p:nvSpPr>
        <p:spPr>
          <a:xfrm>
            <a:off x="479695" y="1209374"/>
            <a:ext cx="9695283" cy="461665"/>
          </a:xfrm>
          <a:prstGeom prst="rect">
            <a:avLst/>
          </a:prstGeom>
        </p:spPr>
        <p:txBody>
          <a:bodyPr wrap="none">
            <a:spAutoFit/>
          </a:bodyPr>
          <a:lstStyle/>
          <a:p>
            <a:pPr lvl="0">
              <a:buSzPts val="2200"/>
            </a:pPr>
            <a:r>
              <a:rPr lang="es-MX" sz="2400" dirty="0">
                <a:solidFill>
                  <a:srgbClr val="BC945A"/>
                </a:solidFill>
                <a:latin typeface="Montserrat SemiBold"/>
                <a:ea typeface="Montserrat SemiBold"/>
                <a:cs typeface="Montserrat SemiBold"/>
                <a:sym typeface="Montserrat SemiBold"/>
              </a:rPr>
              <a:t>Técnicas para la higiene de </a:t>
            </a:r>
            <a:r>
              <a:rPr lang="es-MX" sz="2400" dirty="0" smtClean="0">
                <a:solidFill>
                  <a:srgbClr val="BC945A"/>
                </a:solidFill>
                <a:latin typeface="Montserrat SemiBold"/>
                <a:ea typeface="Montserrat SemiBold"/>
                <a:cs typeface="Montserrat SemiBold"/>
                <a:sym typeface="Montserrat SemiBold"/>
              </a:rPr>
              <a:t>manos “Solución Base Alcohol”</a:t>
            </a:r>
            <a:endParaRPr lang="es-MX" sz="2400" dirty="0">
              <a:solidFill>
                <a:srgbClr val="BC945A"/>
              </a:solidFill>
              <a:latin typeface="Montserrat SemiBold"/>
              <a:ea typeface="Montserrat SemiBold"/>
              <a:cs typeface="Montserrat SemiBold"/>
              <a:sym typeface="Montserrat SemiBold"/>
            </a:endParaRPr>
          </a:p>
        </p:txBody>
      </p:sp>
      <p:sp>
        <p:nvSpPr>
          <p:cNvPr id="30" name="29 Rectángulo"/>
          <p:cNvSpPr/>
          <p:nvPr/>
        </p:nvSpPr>
        <p:spPr>
          <a:xfrm>
            <a:off x="380999" y="2228671"/>
            <a:ext cx="7983071" cy="4370427"/>
          </a:xfrm>
          <a:prstGeom prst="rect">
            <a:avLst/>
          </a:prstGeom>
        </p:spPr>
        <p:txBody>
          <a:bodyPr wrap="square">
            <a:spAutoFit/>
          </a:bodyPr>
          <a:lstStyle/>
          <a:p>
            <a:r>
              <a:rPr lang="es-MX" sz="2000" b="1" dirty="0" smtClean="0">
                <a:solidFill>
                  <a:srgbClr val="000000"/>
                </a:solidFill>
                <a:latin typeface="Montserrat"/>
              </a:rPr>
              <a:t>Ventajas:</a:t>
            </a:r>
            <a:endParaRPr lang="es-MX" dirty="0" smtClean="0">
              <a:solidFill>
                <a:srgbClr val="000000"/>
              </a:solidFill>
              <a:latin typeface="Montserrat"/>
            </a:endParaRPr>
          </a:p>
          <a:p>
            <a:endParaRPr lang="es-MX" dirty="0">
              <a:solidFill>
                <a:srgbClr val="000000"/>
              </a:solidFill>
              <a:latin typeface="Montserrat"/>
            </a:endParaRPr>
          </a:p>
          <a:p>
            <a:pPr marL="285750" indent="-285750">
              <a:buFont typeface="Wingdings" panose="05000000000000000000" pitchFamily="2" charset="2"/>
              <a:buChar char="ü"/>
            </a:pPr>
            <a:r>
              <a:rPr lang="es-MX" dirty="0">
                <a:solidFill>
                  <a:srgbClr val="000000"/>
                </a:solidFill>
                <a:latin typeface="Montserrat"/>
              </a:rPr>
              <a:t>Eliminación de la mayoría de los microorganismos (incluyendo los virus</a:t>
            </a:r>
            <a:r>
              <a:rPr lang="es-MX" dirty="0" smtClean="0">
                <a:solidFill>
                  <a:srgbClr val="000000"/>
                </a:solidFill>
                <a:latin typeface="Montserrat"/>
              </a:rPr>
              <a:t>).</a:t>
            </a:r>
          </a:p>
          <a:p>
            <a:pPr marL="285750" indent="-285750">
              <a:buFont typeface="Wingdings" panose="05000000000000000000" pitchFamily="2" charset="2"/>
              <a:buChar char="ü"/>
            </a:pPr>
            <a:endParaRPr lang="es-MX" dirty="0" smtClean="0">
              <a:solidFill>
                <a:srgbClr val="000000"/>
              </a:solidFill>
              <a:latin typeface="Montserrat"/>
            </a:endParaRPr>
          </a:p>
          <a:p>
            <a:pPr marL="285750" indent="-285750">
              <a:buFont typeface="Wingdings" panose="05000000000000000000" pitchFamily="2" charset="2"/>
              <a:buChar char="ü"/>
            </a:pPr>
            <a:r>
              <a:rPr lang="es-MX" dirty="0" smtClean="0">
                <a:solidFill>
                  <a:srgbClr val="000000"/>
                </a:solidFill>
                <a:latin typeface="Montserrat"/>
              </a:rPr>
              <a:t>El </a:t>
            </a:r>
            <a:r>
              <a:rPr lang="es-MX" dirty="0">
                <a:solidFill>
                  <a:srgbClr val="000000"/>
                </a:solidFill>
                <a:latin typeface="Montserrat"/>
              </a:rPr>
              <a:t>producto para realizar la higiene de manos está disponible de f</a:t>
            </a:r>
            <a:r>
              <a:rPr lang="es-MX" dirty="0" smtClean="0">
                <a:solidFill>
                  <a:srgbClr val="000000"/>
                </a:solidFill>
                <a:latin typeface="Montserrat"/>
              </a:rPr>
              <a:t>orma </a:t>
            </a:r>
            <a:r>
              <a:rPr lang="es-MX" dirty="0">
                <a:solidFill>
                  <a:srgbClr val="000000"/>
                </a:solidFill>
                <a:latin typeface="Montserrat"/>
              </a:rPr>
              <a:t>inmediata en el punto de atención.</a:t>
            </a:r>
          </a:p>
          <a:p>
            <a:pPr marL="285750" indent="-285750">
              <a:buFont typeface="Wingdings" panose="05000000000000000000" pitchFamily="2" charset="2"/>
              <a:buChar char="ü"/>
            </a:pPr>
            <a:endParaRPr lang="es-MX" dirty="0" smtClean="0">
              <a:solidFill>
                <a:srgbClr val="000000"/>
              </a:solidFill>
              <a:latin typeface="Montserrat"/>
            </a:endParaRPr>
          </a:p>
          <a:p>
            <a:pPr marL="285750" indent="-285750">
              <a:buFont typeface="Wingdings" panose="05000000000000000000" pitchFamily="2" charset="2"/>
              <a:buChar char="ü"/>
            </a:pPr>
            <a:r>
              <a:rPr lang="es-MX" dirty="0" smtClean="0">
                <a:solidFill>
                  <a:srgbClr val="000000"/>
                </a:solidFill>
                <a:latin typeface="Montserrat"/>
              </a:rPr>
              <a:t>El </a:t>
            </a:r>
            <a:r>
              <a:rPr lang="es-MX" dirty="0">
                <a:solidFill>
                  <a:srgbClr val="000000"/>
                </a:solidFill>
                <a:latin typeface="Montserrat"/>
              </a:rPr>
              <a:t>personal no tiene que desplazarse a otro lugar para realizar higiene de </a:t>
            </a:r>
            <a:r>
              <a:rPr lang="es-MX" dirty="0" smtClean="0">
                <a:solidFill>
                  <a:srgbClr val="000000"/>
                </a:solidFill>
                <a:latin typeface="Montserrat"/>
              </a:rPr>
              <a:t>manos.</a:t>
            </a:r>
          </a:p>
          <a:p>
            <a:pPr marL="285750" indent="-285750">
              <a:buFont typeface="Wingdings" panose="05000000000000000000" pitchFamily="2" charset="2"/>
              <a:buChar char="ü"/>
            </a:pPr>
            <a:endParaRPr lang="es-MX" dirty="0">
              <a:solidFill>
                <a:srgbClr val="000000"/>
              </a:solidFill>
              <a:latin typeface="Montserrat"/>
            </a:endParaRPr>
          </a:p>
          <a:p>
            <a:pPr marL="285750" indent="-285750">
              <a:buFont typeface="Wingdings" panose="05000000000000000000" pitchFamily="2" charset="2"/>
              <a:buChar char="ü"/>
            </a:pPr>
            <a:r>
              <a:rPr lang="es-MX" dirty="0" smtClean="0">
                <a:solidFill>
                  <a:srgbClr val="000000"/>
                </a:solidFill>
                <a:latin typeface="Montserrat"/>
              </a:rPr>
              <a:t>No </a:t>
            </a:r>
            <a:r>
              <a:rPr lang="es-MX" dirty="0">
                <a:solidFill>
                  <a:srgbClr val="000000"/>
                </a:solidFill>
                <a:latin typeface="Montserrat"/>
              </a:rPr>
              <a:t>requiere ninguna infraestructura para suministro de agua segura, lavabos, ni insumos como jabón y toallas desechables para las manos,.</a:t>
            </a:r>
            <a:endParaRPr lang="es-MX" dirty="0" smtClean="0">
              <a:solidFill>
                <a:srgbClr val="000000"/>
              </a:solidFill>
              <a:latin typeface="Montserrat"/>
            </a:endParaRPr>
          </a:p>
          <a:p>
            <a:endParaRPr lang="es-MX" sz="800" dirty="0">
              <a:solidFill>
                <a:srgbClr val="000000"/>
              </a:solidFill>
              <a:latin typeface="Montserrat"/>
            </a:endParaRPr>
          </a:p>
          <a:p>
            <a:endParaRPr lang="es-MX" sz="800" dirty="0" smtClean="0">
              <a:solidFill>
                <a:srgbClr val="000000"/>
              </a:solidFill>
              <a:latin typeface="Montserrat"/>
            </a:endParaRPr>
          </a:p>
          <a:p>
            <a:endParaRPr lang="es-MX" sz="800" dirty="0">
              <a:solidFill>
                <a:srgbClr val="000000"/>
              </a:solidFill>
              <a:latin typeface="Montserrat"/>
            </a:endParaRP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816" r="13612"/>
          <a:stretch/>
        </p:blipFill>
        <p:spPr bwMode="auto">
          <a:xfrm>
            <a:off x="8364070" y="2870525"/>
            <a:ext cx="3558391" cy="251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688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Higiene de Manos</a:t>
            </a:r>
            <a:endParaRPr lang="es-MX" dirty="0">
              <a:solidFill>
                <a:srgbClr val="245C4F"/>
              </a:solidFill>
              <a:latin typeface="Montserrat SemiBold"/>
              <a:cs typeface="Montserrat SemiBold"/>
            </a:endParaRPr>
          </a:p>
        </p:txBody>
      </p:sp>
      <p:sp>
        <p:nvSpPr>
          <p:cNvPr id="15" name="Rectangle 2"/>
          <p:cNvSpPr/>
          <p:nvPr/>
        </p:nvSpPr>
        <p:spPr>
          <a:xfrm>
            <a:off x="479695" y="1209374"/>
            <a:ext cx="9541395" cy="461665"/>
          </a:xfrm>
          <a:prstGeom prst="rect">
            <a:avLst/>
          </a:prstGeom>
        </p:spPr>
        <p:txBody>
          <a:bodyPr wrap="none">
            <a:spAutoFit/>
          </a:bodyPr>
          <a:lstStyle/>
          <a:p>
            <a:pPr lvl="0">
              <a:buSzPts val="2200"/>
            </a:pPr>
            <a:r>
              <a:rPr lang="es-MX" sz="2400" dirty="0">
                <a:solidFill>
                  <a:srgbClr val="BC945A"/>
                </a:solidFill>
                <a:latin typeface="Montserrat SemiBold"/>
                <a:ea typeface="Montserrat SemiBold"/>
                <a:cs typeface="Montserrat SemiBold"/>
                <a:sym typeface="Montserrat SemiBold"/>
              </a:rPr>
              <a:t>Técnicas para la higiene de </a:t>
            </a:r>
            <a:r>
              <a:rPr lang="es-MX" sz="2400" dirty="0" smtClean="0">
                <a:solidFill>
                  <a:srgbClr val="BC945A"/>
                </a:solidFill>
                <a:latin typeface="Montserrat SemiBold"/>
                <a:ea typeface="Montserrat SemiBold"/>
                <a:cs typeface="Montserrat SemiBold"/>
                <a:sym typeface="Montserrat SemiBold"/>
              </a:rPr>
              <a:t>manos “Solución Base Alcohol”</a:t>
            </a:r>
            <a:endParaRPr lang="es-MX" sz="2400" dirty="0">
              <a:solidFill>
                <a:srgbClr val="BC945A"/>
              </a:solidFill>
              <a:latin typeface="Montserrat SemiBold"/>
              <a:ea typeface="Montserrat SemiBold"/>
              <a:cs typeface="Montserrat SemiBold"/>
              <a:sym typeface="Montserrat SemiBold"/>
            </a:endParaRPr>
          </a:p>
        </p:txBody>
      </p:sp>
      <p:sp>
        <p:nvSpPr>
          <p:cNvPr id="28" name="16 Rectángulo"/>
          <p:cNvSpPr/>
          <p:nvPr/>
        </p:nvSpPr>
        <p:spPr>
          <a:xfrm>
            <a:off x="9368783" y="2869893"/>
            <a:ext cx="2831146" cy="285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angle 1"/>
          <p:cNvSpPr/>
          <p:nvPr/>
        </p:nvSpPr>
        <p:spPr>
          <a:xfrm>
            <a:off x="9560859" y="3385677"/>
            <a:ext cx="2347056" cy="1631216"/>
          </a:xfrm>
          <a:prstGeom prst="rect">
            <a:avLst/>
          </a:prstGeom>
        </p:spPr>
        <p:txBody>
          <a:bodyPr wrap="square">
            <a:spAutoFit/>
          </a:bodyPr>
          <a:lstStyle/>
          <a:p>
            <a:pPr lvl="0">
              <a:buSzPts val="2800"/>
            </a:pPr>
            <a:r>
              <a:rPr lang="es-MX" sz="2000" dirty="0" smtClean="0">
                <a:solidFill>
                  <a:srgbClr val="235B4E"/>
                </a:solidFill>
                <a:latin typeface="Montserrat SemiBold"/>
                <a:ea typeface="Montserrat SemiBold"/>
                <a:cs typeface="Montserrat SemiBold"/>
                <a:sym typeface="Montserrat SemiBold"/>
              </a:rPr>
              <a:t>Duración de todo el Procedimiento:</a:t>
            </a:r>
          </a:p>
          <a:p>
            <a:pPr lvl="0">
              <a:buSzPts val="2800"/>
            </a:pPr>
            <a:endParaRPr lang="es-MX" sz="2000" dirty="0" smtClean="0">
              <a:solidFill>
                <a:srgbClr val="235B4E"/>
              </a:solidFill>
              <a:latin typeface="Montserrat SemiBold"/>
              <a:ea typeface="Montserrat SemiBold"/>
              <a:cs typeface="Montserrat SemiBold"/>
              <a:sym typeface="Montserrat SemiBold"/>
            </a:endParaRPr>
          </a:p>
          <a:p>
            <a:pPr lvl="0">
              <a:buSzPts val="2800"/>
            </a:pPr>
            <a:r>
              <a:rPr lang="es-MX" sz="2000" b="1" dirty="0" smtClean="0">
                <a:solidFill>
                  <a:srgbClr val="BC945A"/>
                </a:solidFill>
                <a:latin typeface="Montserrat SemiBold"/>
                <a:ea typeface="Montserrat SemiBold"/>
                <a:cs typeface="Montserrat SemiBold"/>
                <a:sym typeface="Montserrat SemiBold"/>
              </a:rPr>
              <a:t>20-30 segundos</a:t>
            </a:r>
            <a:endParaRPr lang="es-MX" sz="2000" b="1" dirty="0">
              <a:solidFill>
                <a:srgbClr val="BC945A"/>
              </a:solidFill>
              <a:latin typeface="Montserrat SemiBold"/>
              <a:ea typeface="Montserrat SemiBold"/>
              <a:cs typeface="Montserrat SemiBold"/>
              <a:sym typeface="Montserrat SemiBold"/>
            </a:endParaRP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03" t="18391" r="1474" b="38440"/>
          <a:stretch/>
        </p:blipFill>
        <p:spPr bwMode="auto">
          <a:xfrm>
            <a:off x="107575" y="2043952"/>
            <a:ext cx="7772401" cy="479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927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Higiene de Manos</a:t>
            </a:r>
            <a:endParaRPr lang="es-MX" dirty="0">
              <a:solidFill>
                <a:srgbClr val="245C4F"/>
              </a:solidFill>
              <a:latin typeface="Montserrat SemiBold"/>
              <a:cs typeface="Montserrat SemiBold"/>
            </a:endParaRPr>
          </a:p>
        </p:txBody>
      </p:sp>
      <p:sp>
        <p:nvSpPr>
          <p:cNvPr id="15" name="Rectangle 2"/>
          <p:cNvSpPr/>
          <p:nvPr/>
        </p:nvSpPr>
        <p:spPr>
          <a:xfrm>
            <a:off x="479695" y="1209374"/>
            <a:ext cx="9541395" cy="461665"/>
          </a:xfrm>
          <a:prstGeom prst="rect">
            <a:avLst/>
          </a:prstGeom>
        </p:spPr>
        <p:txBody>
          <a:bodyPr wrap="none">
            <a:spAutoFit/>
          </a:bodyPr>
          <a:lstStyle/>
          <a:p>
            <a:pPr lvl="0">
              <a:buSzPts val="2200"/>
            </a:pPr>
            <a:r>
              <a:rPr lang="es-MX" sz="2400" dirty="0">
                <a:solidFill>
                  <a:srgbClr val="BC945A"/>
                </a:solidFill>
                <a:latin typeface="Montserrat SemiBold"/>
                <a:ea typeface="Montserrat SemiBold"/>
                <a:cs typeface="Montserrat SemiBold"/>
                <a:sym typeface="Montserrat SemiBold"/>
              </a:rPr>
              <a:t>Técnicas para la higiene de </a:t>
            </a:r>
            <a:r>
              <a:rPr lang="es-MX" sz="2400" dirty="0" smtClean="0">
                <a:solidFill>
                  <a:srgbClr val="BC945A"/>
                </a:solidFill>
                <a:latin typeface="Montserrat SemiBold"/>
                <a:ea typeface="Montserrat SemiBold"/>
                <a:cs typeface="Montserrat SemiBold"/>
                <a:sym typeface="Montserrat SemiBold"/>
              </a:rPr>
              <a:t>manos “Solución Base Alcohol”</a:t>
            </a:r>
            <a:endParaRPr lang="es-MX" sz="2400" dirty="0">
              <a:solidFill>
                <a:srgbClr val="BC945A"/>
              </a:solidFill>
              <a:latin typeface="Montserrat SemiBold"/>
              <a:ea typeface="Montserrat SemiBold"/>
              <a:cs typeface="Montserrat SemiBold"/>
              <a:sym typeface="Montserrat SemiBold"/>
            </a:endParaRPr>
          </a:p>
        </p:txBody>
      </p:sp>
      <p:sp>
        <p:nvSpPr>
          <p:cNvPr id="28" name="16 Rectángulo"/>
          <p:cNvSpPr/>
          <p:nvPr/>
        </p:nvSpPr>
        <p:spPr>
          <a:xfrm>
            <a:off x="9368783" y="2869893"/>
            <a:ext cx="2831146" cy="285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angle 1"/>
          <p:cNvSpPr/>
          <p:nvPr/>
        </p:nvSpPr>
        <p:spPr>
          <a:xfrm>
            <a:off x="9560859" y="3385677"/>
            <a:ext cx="2347056" cy="1631216"/>
          </a:xfrm>
          <a:prstGeom prst="rect">
            <a:avLst/>
          </a:prstGeom>
        </p:spPr>
        <p:txBody>
          <a:bodyPr wrap="square">
            <a:spAutoFit/>
          </a:bodyPr>
          <a:lstStyle/>
          <a:p>
            <a:pPr lvl="0">
              <a:buSzPts val="2800"/>
            </a:pPr>
            <a:r>
              <a:rPr lang="es-MX" sz="2000" dirty="0" smtClean="0">
                <a:solidFill>
                  <a:srgbClr val="235B4E"/>
                </a:solidFill>
                <a:latin typeface="Montserrat SemiBold"/>
                <a:ea typeface="Montserrat SemiBold"/>
                <a:cs typeface="Montserrat SemiBold"/>
                <a:sym typeface="Montserrat SemiBold"/>
              </a:rPr>
              <a:t>Duración de todo el Procedimiento:</a:t>
            </a:r>
          </a:p>
          <a:p>
            <a:pPr lvl="0">
              <a:buSzPts val="2800"/>
            </a:pPr>
            <a:endParaRPr lang="es-MX" sz="2000" dirty="0" smtClean="0">
              <a:solidFill>
                <a:srgbClr val="235B4E"/>
              </a:solidFill>
              <a:latin typeface="Montserrat SemiBold"/>
              <a:ea typeface="Montserrat SemiBold"/>
              <a:cs typeface="Montserrat SemiBold"/>
              <a:sym typeface="Montserrat SemiBold"/>
            </a:endParaRPr>
          </a:p>
          <a:p>
            <a:pPr lvl="0">
              <a:buSzPts val="2800"/>
            </a:pPr>
            <a:r>
              <a:rPr lang="es-MX" sz="2000" b="1" dirty="0" smtClean="0">
                <a:solidFill>
                  <a:srgbClr val="BC945A"/>
                </a:solidFill>
                <a:latin typeface="Montserrat SemiBold"/>
                <a:ea typeface="Montserrat SemiBold"/>
                <a:cs typeface="Montserrat SemiBold"/>
                <a:sym typeface="Montserrat SemiBold"/>
              </a:rPr>
              <a:t>20-30 segundos</a:t>
            </a:r>
            <a:endParaRPr lang="es-MX" sz="2000" b="1" dirty="0">
              <a:solidFill>
                <a:srgbClr val="BC945A"/>
              </a:solidFill>
              <a:latin typeface="Montserrat SemiBold"/>
              <a:ea typeface="Montserrat SemiBold"/>
              <a:cs typeface="Montserrat SemiBold"/>
              <a:sym typeface="Montserrat SemiBold"/>
            </a:endParaRP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65" t="61246" r="1670" b="14218"/>
          <a:stretch/>
        </p:blipFill>
        <p:spPr bwMode="auto">
          <a:xfrm>
            <a:off x="224200" y="2540302"/>
            <a:ext cx="8396299" cy="293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220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Higiene de Manos</a:t>
            </a:r>
            <a:endParaRPr lang="es-MX" dirty="0">
              <a:solidFill>
                <a:srgbClr val="245C4F"/>
              </a:solidFill>
              <a:latin typeface="Montserrat SemiBold"/>
              <a:cs typeface="Montserrat SemiBold"/>
            </a:endParaRPr>
          </a:p>
        </p:txBody>
      </p:sp>
      <p:sp>
        <p:nvSpPr>
          <p:cNvPr id="15" name="Rectangle 2"/>
          <p:cNvSpPr/>
          <p:nvPr/>
        </p:nvSpPr>
        <p:spPr>
          <a:xfrm>
            <a:off x="479695" y="1209374"/>
            <a:ext cx="9541395" cy="461665"/>
          </a:xfrm>
          <a:prstGeom prst="rect">
            <a:avLst/>
          </a:prstGeom>
        </p:spPr>
        <p:txBody>
          <a:bodyPr wrap="none">
            <a:spAutoFit/>
          </a:bodyPr>
          <a:lstStyle/>
          <a:p>
            <a:pPr lvl="0">
              <a:buSzPts val="2200"/>
            </a:pPr>
            <a:r>
              <a:rPr lang="es-MX" sz="2400" dirty="0">
                <a:solidFill>
                  <a:srgbClr val="BC945A"/>
                </a:solidFill>
                <a:latin typeface="Montserrat SemiBold"/>
                <a:ea typeface="Montserrat SemiBold"/>
                <a:cs typeface="Montserrat SemiBold"/>
                <a:sym typeface="Montserrat SemiBold"/>
              </a:rPr>
              <a:t>Técnicas para la higiene de </a:t>
            </a:r>
            <a:r>
              <a:rPr lang="es-MX" sz="2400" dirty="0" smtClean="0">
                <a:solidFill>
                  <a:srgbClr val="BC945A"/>
                </a:solidFill>
                <a:latin typeface="Montserrat SemiBold"/>
                <a:ea typeface="Montserrat SemiBold"/>
                <a:cs typeface="Montserrat SemiBold"/>
                <a:sym typeface="Montserrat SemiBold"/>
              </a:rPr>
              <a:t>manos “Solución Base Alcohol”</a:t>
            </a:r>
            <a:endParaRPr lang="es-MX" sz="2400" dirty="0">
              <a:solidFill>
                <a:srgbClr val="BC945A"/>
              </a:solidFill>
              <a:latin typeface="Montserrat SemiBold"/>
              <a:ea typeface="Montserrat SemiBold"/>
              <a:cs typeface="Montserrat SemiBold"/>
              <a:sym typeface="Montserrat SemiBold"/>
            </a:endParaRPr>
          </a:p>
        </p:txBody>
      </p:sp>
      <p:pic>
        <p:nvPicPr>
          <p:cNvPr id="6147"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1348" y="1917046"/>
            <a:ext cx="5998088" cy="494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701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Higiene de Manos</a:t>
            </a:r>
            <a:endParaRPr lang="es-MX" dirty="0">
              <a:solidFill>
                <a:srgbClr val="245C4F"/>
              </a:solidFill>
              <a:latin typeface="Montserrat SemiBold"/>
              <a:cs typeface="Montserrat SemiBold"/>
            </a:endParaRPr>
          </a:p>
        </p:txBody>
      </p:sp>
      <p:sp>
        <p:nvSpPr>
          <p:cNvPr id="15" name="Rectangle 2"/>
          <p:cNvSpPr/>
          <p:nvPr/>
        </p:nvSpPr>
        <p:spPr>
          <a:xfrm>
            <a:off x="479695" y="1209374"/>
            <a:ext cx="7653057" cy="461665"/>
          </a:xfrm>
          <a:prstGeom prst="rect">
            <a:avLst/>
          </a:prstGeom>
        </p:spPr>
        <p:txBody>
          <a:bodyPr wrap="none">
            <a:spAutoFit/>
          </a:bodyPr>
          <a:lstStyle/>
          <a:p>
            <a:pPr lvl="0">
              <a:buSzPts val="2200"/>
            </a:pPr>
            <a:r>
              <a:rPr lang="es-MX" sz="2400" dirty="0">
                <a:solidFill>
                  <a:srgbClr val="BC945A"/>
                </a:solidFill>
                <a:latin typeface="Montserrat SemiBold"/>
                <a:ea typeface="Montserrat SemiBold"/>
                <a:cs typeface="Montserrat SemiBold"/>
                <a:sym typeface="Montserrat SemiBold"/>
              </a:rPr>
              <a:t>Herramientas de Implementación y Evaluación</a:t>
            </a:r>
          </a:p>
        </p:txBody>
      </p:sp>
      <p:sp>
        <p:nvSpPr>
          <p:cNvPr id="30" name="29 Rectángulo"/>
          <p:cNvSpPr/>
          <p:nvPr/>
        </p:nvSpPr>
        <p:spPr>
          <a:xfrm>
            <a:off x="380999" y="2228671"/>
            <a:ext cx="7983071" cy="4093428"/>
          </a:xfrm>
          <a:prstGeom prst="rect">
            <a:avLst/>
          </a:prstGeom>
        </p:spPr>
        <p:txBody>
          <a:bodyPr wrap="square">
            <a:spAutoFit/>
          </a:bodyPr>
          <a:lstStyle/>
          <a:p>
            <a:endParaRPr lang="es-MX" dirty="0" smtClean="0">
              <a:solidFill>
                <a:srgbClr val="000000"/>
              </a:solidFill>
              <a:latin typeface="Montserrat"/>
            </a:endParaRPr>
          </a:p>
          <a:p>
            <a:r>
              <a:rPr lang="es-MX" dirty="0">
                <a:solidFill>
                  <a:srgbClr val="000000"/>
                </a:solidFill>
                <a:latin typeface="Montserrat"/>
              </a:rPr>
              <a:t>1. Encuesta de infraestructura.</a:t>
            </a:r>
          </a:p>
          <a:p>
            <a:r>
              <a:rPr lang="es-MX" dirty="0">
                <a:solidFill>
                  <a:srgbClr val="000000"/>
                </a:solidFill>
                <a:latin typeface="Montserrat"/>
              </a:rPr>
              <a:t>2. Calculadora de insumos de higiene de manos.</a:t>
            </a:r>
          </a:p>
          <a:p>
            <a:r>
              <a:rPr lang="es-MX" dirty="0">
                <a:solidFill>
                  <a:srgbClr val="000000"/>
                </a:solidFill>
                <a:latin typeface="Montserrat"/>
              </a:rPr>
              <a:t>3. Monitoreo de la calidad del agua.</a:t>
            </a:r>
          </a:p>
          <a:p>
            <a:r>
              <a:rPr lang="es-MX" dirty="0">
                <a:solidFill>
                  <a:srgbClr val="000000"/>
                </a:solidFill>
                <a:latin typeface="Montserrat"/>
              </a:rPr>
              <a:t>4. Evaluación de competencias de formadores y observadores.</a:t>
            </a:r>
          </a:p>
          <a:p>
            <a:r>
              <a:rPr lang="es-MX" dirty="0">
                <a:solidFill>
                  <a:srgbClr val="000000"/>
                </a:solidFill>
                <a:latin typeface="Montserrat"/>
              </a:rPr>
              <a:t>5. Sistema de monitoreo de indicadores relacionados con formación y aprendizaje.</a:t>
            </a:r>
          </a:p>
          <a:p>
            <a:r>
              <a:rPr lang="es-MX" dirty="0">
                <a:solidFill>
                  <a:srgbClr val="000000"/>
                </a:solidFill>
                <a:latin typeface="Montserrat"/>
              </a:rPr>
              <a:t>6. Cédula de evaluación de cumplimiento de higiene de manos.</a:t>
            </a:r>
          </a:p>
          <a:p>
            <a:r>
              <a:rPr lang="es-MX" dirty="0">
                <a:solidFill>
                  <a:srgbClr val="000000"/>
                </a:solidFill>
                <a:latin typeface="Montserrat"/>
              </a:rPr>
              <a:t>7. Marco de Autoevaluación de Higiene de Manos.</a:t>
            </a:r>
          </a:p>
          <a:p>
            <a:r>
              <a:rPr lang="es-MX" dirty="0">
                <a:solidFill>
                  <a:srgbClr val="000000"/>
                </a:solidFill>
                <a:latin typeface="Montserrat"/>
              </a:rPr>
              <a:t>8. Cuestionario de conocimientos sobre higiene de manos.</a:t>
            </a:r>
          </a:p>
          <a:p>
            <a:r>
              <a:rPr lang="es-MX" dirty="0">
                <a:solidFill>
                  <a:srgbClr val="000000"/>
                </a:solidFill>
                <a:latin typeface="Montserrat"/>
              </a:rPr>
              <a:t>9. Encuesta de percepción sobre IAAS.</a:t>
            </a:r>
          </a:p>
          <a:p>
            <a:r>
              <a:rPr lang="es-MX" dirty="0">
                <a:solidFill>
                  <a:srgbClr val="000000"/>
                </a:solidFill>
                <a:latin typeface="Montserrat"/>
              </a:rPr>
              <a:t>10. Cartel “Los cinco momentos de higiene de manos”.</a:t>
            </a:r>
          </a:p>
          <a:p>
            <a:r>
              <a:rPr lang="es-MX" dirty="0">
                <a:solidFill>
                  <a:srgbClr val="000000"/>
                </a:solidFill>
                <a:latin typeface="Montserrat"/>
              </a:rPr>
              <a:t>11. Cartel “Técnica de fricción de manos con Solución Base Alcohol”.</a:t>
            </a:r>
          </a:p>
          <a:p>
            <a:r>
              <a:rPr lang="es-MX" dirty="0">
                <a:solidFill>
                  <a:srgbClr val="000000"/>
                </a:solidFill>
                <a:latin typeface="Montserrat"/>
              </a:rPr>
              <a:t>12. Cartel “Técnica de lavado de manos con agua y jabón”.</a:t>
            </a:r>
            <a:endParaRPr lang="es-MX" sz="800" dirty="0" smtClean="0">
              <a:solidFill>
                <a:srgbClr val="000000"/>
              </a:solidFill>
              <a:latin typeface="Montserrat"/>
            </a:endParaRPr>
          </a:p>
          <a:p>
            <a:endParaRPr lang="es-MX" sz="800" dirty="0">
              <a:solidFill>
                <a:srgbClr val="000000"/>
              </a:solidFill>
              <a:latin typeface="Montserrat"/>
            </a:endParaRPr>
          </a:p>
        </p:txBody>
      </p:sp>
    </p:spTree>
    <p:extLst>
      <p:ext uri="{BB962C8B-B14F-4D97-AF65-F5344CB8AC3E}">
        <p14:creationId xmlns:p14="http://schemas.microsoft.com/office/powerpoint/2010/main" val="44771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xmlns="" id="{EB2D943A-B99B-A940-9C9B-4981D70C82E6}"/>
              </a:ext>
            </a:extLst>
          </p:cNvPr>
          <p:cNvSpPr>
            <a:spLocks noGrp="1"/>
          </p:cNvSpPr>
          <p:nvPr>
            <p:ph type="body" sz="quarter" idx="13"/>
          </p:nvPr>
        </p:nvSpPr>
        <p:spPr>
          <a:xfrm>
            <a:off x="1088396" y="2885880"/>
            <a:ext cx="10126721" cy="561931"/>
          </a:xfrm>
        </p:spPr>
        <p:txBody>
          <a:bodyPr>
            <a:normAutofit fontScale="92500" lnSpcReduction="10000"/>
          </a:bodyPr>
          <a:lstStyle/>
          <a:p>
            <a:r>
              <a:rPr lang="es-MX" dirty="0"/>
              <a:t>¡GRACIAS!</a:t>
            </a:r>
          </a:p>
        </p:txBody>
      </p:sp>
      <p:pic>
        <p:nvPicPr>
          <p:cNvPr id="5" name="Imagen 4">
            <a:extLst>
              <a:ext uri="{FF2B5EF4-FFF2-40B4-BE49-F238E27FC236}">
                <a16:creationId xmlns:a16="http://schemas.microsoft.com/office/drawing/2014/main" xmlns="" id="{E2650F48-93C2-1F4A-913E-D11FF03997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52439" y="3839844"/>
            <a:ext cx="2546524" cy="2857286"/>
          </a:xfrm>
          <a:prstGeom prst="rect">
            <a:avLst/>
          </a:prstGeom>
        </p:spPr>
      </p:pic>
      <p:pic>
        <p:nvPicPr>
          <p:cNvPr id="7" name="Google Shape;35;p8" descr="LOGO IMSS VERDE-02.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447470" y="4225100"/>
            <a:ext cx="1297059" cy="1521680"/>
          </a:xfrm>
          <a:prstGeom prst="rect">
            <a:avLst/>
          </a:prstGeom>
          <a:noFill/>
          <a:ln>
            <a:noFill/>
          </a:ln>
        </p:spPr>
      </p:pic>
    </p:spTree>
    <p:extLst>
      <p:ext uri="{BB962C8B-B14F-4D97-AF65-F5344CB8AC3E}">
        <p14:creationId xmlns:p14="http://schemas.microsoft.com/office/powerpoint/2010/main" val="190722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Introducción</a:t>
            </a:r>
            <a:endParaRPr lang="es-MX" dirty="0">
              <a:solidFill>
                <a:srgbClr val="245C4F"/>
              </a:solidFill>
              <a:latin typeface="Montserrat SemiBold"/>
              <a:cs typeface="Montserrat SemiBold"/>
            </a:endParaRPr>
          </a:p>
        </p:txBody>
      </p:sp>
      <p:sp>
        <p:nvSpPr>
          <p:cNvPr id="15" name="Rectangle 2"/>
          <p:cNvSpPr/>
          <p:nvPr/>
        </p:nvSpPr>
        <p:spPr>
          <a:xfrm>
            <a:off x="479695" y="1209374"/>
            <a:ext cx="1500732" cy="461665"/>
          </a:xfrm>
          <a:prstGeom prst="rect">
            <a:avLst/>
          </a:prstGeom>
        </p:spPr>
        <p:txBody>
          <a:bodyPr wrap="none">
            <a:spAutoFit/>
          </a:bodyPr>
          <a:lstStyle/>
          <a:p>
            <a:pPr lvl="0">
              <a:buSzPts val="2200"/>
            </a:pPr>
            <a:r>
              <a:rPr lang="es-MX" sz="2400" dirty="0" smtClean="0">
                <a:solidFill>
                  <a:srgbClr val="BC945A"/>
                </a:solidFill>
                <a:latin typeface="Montserrat SemiBold"/>
                <a:ea typeface="Montserrat SemiBold"/>
                <a:cs typeface="Montserrat SemiBold"/>
                <a:sym typeface="Montserrat SemiBold"/>
              </a:rPr>
              <a:t>Historia </a:t>
            </a:r>
            <a:endParaRPr lang="es-MX" sz="2400" dirty="0">
              <a:solidFill>
                <a:srgbClr val="BC945A"/>
              </a:solidFill>
              <a:latin typeface="Montserrat SemiBold"/>
              <a:ea typeface="Montserrat SemiBold"/>
              <a:cs typeface="Montserrat SemiBold"/>
              <a:sym typeface="Montserrat SemiBold"/>
            </a:endParaRPr>
          </a:p>
        </p:txBody>
      </p:sp>
      <p:sp>
        <p:nvSpPr>
          <p:cNvPr id="2" name="1 Rectángulo"/>
          <p:cNvSpPr/>
          <p:nvPr/>
        </p:nvSpPr>
        <p:spPr>
          <a:xfrm>
            <a:off x="479695" y="2066239"/>
            <a:ext cx="7736458" cy="4247317"/>
          </a:xfrm>
          <a:prstGeom prst="rect">
            <a:avLst/>
          </a:prstGeom>
        </p:spPr>
        <p:txBody>
          <a:bodyPr wrap="square">
            <a:spAutoFit/>
          </a:bodyPr>
          <a:lstStyle/>
          <a:p>
            <a:r>
              <a:rPr lang="es-MX" dirty="0">
                <a:solidFill>
                  <a:srgbClr val="000000"/>
                </a:solidFill>
                <a:latin typeface="Montserrat"/>
              </a:rPr>
              <a:t>En 1847 el doctor I. </a:t>
            </a:r>
            <a:r>
              <a:rPr lang="es-MX" dirty="0" err="1">
                <a:solidFill>
                  <a:srgbClr val="000000"/>
                </a:solidFill>
                <a:latin typeface="Montserrat"/>
              </a:rPr>
              <a:t>Semmelweis</a:t>
            </a:r>
            <a:r>
              <a:rPr lang="es-MX" dirty="0">
                <a:solidFill>
                  <a:srgbClr val="000000"/>
                </a:solidFill>
                <a:latin typeface="Montserrat"/>
              </a:rPr>
              <a:t> se percató que los elevados índices de fiebre puerperal representaban una tasa de mortalidad del 27% por </a:t>
            </a:r>
            <a:r>
              <a:rPr lang="es-MX" dirty="0" smtClean="0">
                <a:solidFill>
                  <a:srgbClr val="000000"/>
                </a:solidFill>
                <a:latin typeface="Montserrat"/>
              </a:rPr>
              <a:t>sepsis.</a:t>
            </a:r>
          </a:p>
          <a:p>
            <a:endParaRPr lang="es-MX" dirty="0" smtClean="0">
              <a:solidFill>
                <a:srgbClr val="000000"/>
              </a:solidFill>
              <a:latin typeface="Montserrat"/>
            </a:endParaRPr>
          </a:p>
          <a:p>
            <a:r>
              <a:rPr lang="es-MX" dirty="0" smtClean="0">
                <a:solidFill>
                  <a:srgbClr val="000000"/>
                </a:solidFill>
                <a:latin typeface="Montserrat"/>
              </a:rPr>
              <a:t>Estableció la obligatoriedad de la higiene de manos </a:t>
            </a:r>
            <a:r>
              <a:rPr lang="es-MX" dirty="0">
                <a:solidFill>
                  <a:srgbClr val="000000"/>
                </a:solidFill>
                <a:latin typeface="Montserrat"/>
              </a:rPr>
              <a:t>con solución clorada entre la atención de cada paciente, </a:t>
            </a:r>
            <a:r>
              <a:rPr lang="es-MX" dirty="0" smtClean="0">
                <a:solidFill>
                  <a:srgbClr val="000000"/>
                </a:solidFill>
                <a:latin typeface="Montserrat"/>
              </a:rPr>
              <a:t>observando  </a:t>
            </a:r>
            <a:r>
              <a:rPr lang="es-MX" dirty="0">
                <a:solidFill>
                  <a:srgbClr val="000000"/>
                </a:solidFill>
                <a:latin typeface="Montserrat"/>
              </a:rPr>
              <a:t>una reducción drástica de la tasa de mortalidad </a:t>
            </a:r>
            <a:r>
              <a:rPr lang="es-MX" dirty="0" smtClean="0">
                <a:solidFill>
                  <a:srgbClr val="000000"/>
                </a:solidFill>
                <a:latin typeface="Montserrat"/>
              </a:rPr>
              <a:t>.</a:t>
            </a:r>
          </a:p>
          <a:p>
            <a:endParaRPr lang="es-MX" dirty="0">
              <a:solidFill>
                <a:srgbClr val="000000"/>
              </a:solidFill>
              <a:latin typeface="Montserrat"/>
            </a:endParaRPr>
          </a:p>
          <a:p>
            <a:r>
              <a:rPr lang="es-MX" dirty="0">
                <a:solidFill>
                  <a:srgbClr val="000000"/>
                </a:solidFill>
                <a:latin typeface="Montserrat"/>
              </a:rPr>
              <a:t>2005 la Alianza para la Seguridad del Paciente, lanzó el primer reto mundial </a:t>
            </a:r>
            <a:r>
              <a:rPr lang="es-MX" i="1" dirty="0">
                <a:solidFill>
                  <a:srgbClr val="000000"/>
                </a:solidFill>
                <a:latin typeface="Montserrat"/>
              </a:rPr>
              <a:t>“</a:t>
            </a:r>
            <a:r>
              <a:rPr lang="es-MX" i="1" dirty="0" err="1">
                <a:solidFill>
                  <a:srgbClr val="000000"/>
                </a:solidFill>
                <a:latin typeface="Montserrat"/>
              </a:rPr>
              <a:t>Clean</a:t>
            </a:r>
            <a:r>
              <a:rPr lang="es-MX" i="1" dirty="0">
                <a:solidFill>
                  <a:srgbClr val="000000"/>
                </a:solidFill>
                <a:latin typeface="Montserrat"/>
              </a:rPr>
              <a:t> </a:t>
            </a:r>
            <a:r>
              <a:rPr lang="es-MX" i="1" dirty="0" err="1">
                <a:solidFill>
                  <a:srgbClr val="000000"/>
                </a:solidFill>
                <a:latin typeface="Montserrat"/>
              </a:rPr>
              <a:t>Care</a:t>
            </a:r>
            <a:r>
              <a:rPr lang="es-MX" i="1" dirty="0">
                <a:solidFill>
                  <a:srgbClr val="000000"/>
                </a:solidFill>
                <a:latin typeface="Montserrat"/>
              </a:rPr>
              <a:t> </a:t>
            </a:r>
            <a:r>
              <a:rPr lang="es-MX" i="1" dirty="0" err="1">
                <a:solidFill>
                  <a:srgbClr val="000000"/>
                </a:solidFill>
                <a:latin typeface="Montserrat"/>
              </a:rPr>
              <a:t>is</a:t>
            </a:r>
            <a:r>
              <a:rPr lang="es-MX" i="1" dirty="0">
                <a:solidFill>
                  <a:srgbClr val="000000"/>
                </a:solidFill>
                <a:latin typeface="Montserrat"/>
              </a:rPr>
              <a:t> </a:t>
            </a:r>
            <a:r>
              <a:rPr lang="es-MX" i="1" dirty="0" err="1">
                <a:solidFill>
                  <a:srgbClr val="000000"/>
                </a:solidFill>
                <a:latin typeface="Montserrat"/>
              </a:rPr>
              <a:t>Safer</a:t>
            </a:r>
            <a:r>
              <a:rPr lang="es-MX" i="1" dirty="0">
                <a:solidFill>
                  <a:srgbClr val="000000"/>
                </a:solidFill>
                <a:latin typeface="Montserrat"/>
              </a:rPr>
              <a:t> </a:t>
            </a:r>
            <a:r>
              <a:rPr lang="es-MX" i="1" dirty="0" err="1">
                <a:solidFill>
                  <a:srgbClr val="000000"/>
                </a:solidFill>
                <a:latin typeface="Montserrat"/>
              </a:rPr>
              <a:t>Care</a:t>
            </a:r>
            <a:r>
              <a:rPr lang="es-MX" i="1" dirty="0">
                <a:solidFill>
                  <a:srgbClr val="000000"/>
                </a:solidFill>
                <a:latin typeface="Montserrat"/>
              </a:rPr>
              <a:t>” </a:t>
            </a:r>
            <a:r>
              <a:rPr lang="es-MX" dirty="0">
                <a:solidFill>
                  <a:srgbClr val="000000"/>
                </a:solidFill>
                <a:latin typeface="Montserrat"/>
              </a:rPr>
              <a:t>(una atención limpia es una atención más segura), </a:t>
            </a:r>
            <a:endParaRPr lang="es-MX" dirty="0" smtClean="0">
              <a:solidFill>
                <a:srgbClr val="000000"/>
              </a:solidFill>
              <a:latin typeface="Montserrat"/>
            </a:endParaRPr>
          </a:p>
          <a:p>
            <a:endParaRPr lang="es-MX" dirty="0">
              <a:solidFill>
                <a:srgbClr val="000000"/>
              </a:solidFill>
              <a:latin typeface="Montserrat"/>
            </a:endParaRPr>
          </a:p>
          <a:p>
            <a:r>
              <a:rPr lang="es-MX" dirty="0">
                <a:solidFill>
                  <a:srgbClr val="000000"/>
                </a:solidFill>
                <a:latin typeface="Montserrat"/>
              </a:rPr>
              <a:t>En México, como respuesta al llamado de la Organización Mundial de la Salud (OMS), en el 2008 la Secretaría de Salud implementó la estrategia </a:t>
            </a:r>
            <a:r>
              <a:rPr lang="es-MX" i="1" dirty="0">
                <a:solidFill>
                  <a:srgbClr val="000000"/>
                </a:solidFill>
                <a:latin typeface="Montserrat"/>
              </a:rPr>
              <a:t>“Está en tus manos” </a:t>
            </a:r>
            <a:endParaRPr lang="es-MX"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563" r="28673"/>
          <a:stretch/>
        </p:blipFill>
        <p:spPr bwMode="auto">
          <a:xfrm>
            <a:off x="8599482" y="2496932"/>
            <a:ext cx="2995552" cy="338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884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Introducción</a:t>
            </a:r>
            <a:endParaRPr lang="es-MX" dirty="0">
              <a:solidFill>
                <a:srgbClr val="245C4F"/>
              </a:solidFill>
              <a:latin typeface="Montserrat SemiBold"/>
              <a:cs typeface="Montserrat SemiBold"/>
            </a:endParaRPr>
          </a:p>
        </p:txBody>
      </p:sp>
      <p:sp>
        <p:nvSpPr>
          <p:cNvPr id="15" name="Rectangle 2"/>
          <p:cNvSpPr/>
          <p:nvPr/>
        </p:nvSpPr>
        <p:spPr>
          <a:xfrm>
            <a:off x="479695" y="1209374"/>
            <a:ext cx="1500732" cy="461665"/>
          </a:xfrm>
          <a:prstGeom prst="rect">
            <a:avLst/>
          </a:prstGeom>
        </p:spPr>
        <p:txBody>
          <a:bodyPr wrap="none">
            <a:spAutoFit/>
          </a:bodyPr>
          <a:lstStyle/>
          <a:p>
            <a:pPr lvl="0">
              <a:buSzPts val="2200"/>
            </a:pPr>
            <a:r>
              <a:rPr lang="es-MX" sz="2400" dirty="0" smtClean="0">
                <a:solidFill>
                  <a:srgbClr val="BC945A"/>
                </a:solidFill>
                <a:latin typeface="Montserrat SemiBold"/>
                <a:ea typeface="Montserrat SemiBold"/>
                <a:cs typeface="Montserrat SemiBold"/>
                <a:sym typeface="Montserrat SemiBold"/>
              </a:rPr>
              <a:t>Historia </a:t>
            </a:r>
            <a:endParaRPr lang="es-MX" sz="2400" dirty="0">
              <a:solidFill>
                <a:srgbClr val="BC945A"/>
              </a:solidFill>
              <a:latin typeface="Montserrat SemiBold"/>
              <a:ea typeface="Montserrat SemiBold"/>
              <a:cs typeface="Montserrat SemiBold"/>
              <a:sym typeface="Montserrat SemiBold"/>
            </a:endParaRPr>
          </a:p>
        </p:txBody>
      </p:sp>
      <p:sp>
        <p:nvSpPr>
          <p:cNvPr id="3" name="2 Rectángulo"/>
          <p:cNvSpPr/>
          <p:nvPr/>
        </p:nvSpPr>
        <p:spPr>
          <a:xfrm>
            <a:off x="380999" y="2228671"/>
            <a:ext cx="7983071" cy="3416320"/>
          </a:xfrm>
          <a:prstGeom prst="rect">
            <a:avLst/>
          </a:prstGeom>
        </p:spPr>
        <p:txBody>
          <a:bodyPr wrap="square">
            <a:spAutoFit/>
          </a:bodyPr>
          <a:lstStyle/>
          <a:p>
            <a:r>
              <a:rPr lang="es-MX" dirty="0">
                <a:solidFill>
                  <a:srgbClr val="000000"/>
                </a:solidFill>
                <a:latin typeface="Montserrat"/>
              </a:rPr>
              <a:t>En el Instituto Mexicano del Seguro Social (IMSS), dentro de los antecedentes en este tema, destaca el lanzamiento de la “</a:t>
            </a:r>
            <a:r>
              <a:rPr lang="es-MX" i="1" dirty="0">
                <a:solidFill>
                  <a:srgbClr val="000000"/>
                </a:solidFill>
                <a:latin typeface="Montserrat"/>
              </a:rPr>
              <a:t>Campaña Institucional de Higiene de Manos” </a:t>
            </a:r>
            <a:r>
              <a:rPr lang="es-MX" dirty="0">
                <a:solidFill>
                  <a:srgbClr val="000000"/>
                </a:solidFill>
                <a:latin typeface="Montserrat"/>
              </a:rPr>
              <a:t>(CIHMA) en </a:t>
            </a:r>
            <a:r>
              <a:rPr lang="es-MX" dirty="0" smtClean="0">
                <a:solidFill>
                  <a:srgbClr val="000000"/>
                </a:solidFill>
                <a:latin typeface="Montserrat"/>
              </a:rPr>
              <a:t>2014</a:t>
            </a:r>
          </a:p>
          <a:p>
            <a:endParaRPr lang="es-MX" dirty="0">
              <a:solidFill>
                <a:srgbClr val="000000"/>
              </a:solidFill>
              <a:latin typeface="Montserrat"/>
            </a:endParaRPr>
          </a:p>
          <a:p>
            <a:endParaRPr lang="es-MX" dirty="0" smtClean="0">
              <a:solidFill>
                <a:srgbClr val="000000"/>
              </a:solidFill>
              <a:latin typeface="Montserrat"/>
            </a:endParaRPr>
          </a:p>
          <a:p>
            <a:r>
              <a:rPr lang="es-MX" dirty="0" smtClean="0">
                <a:solidFill>
                  <a:srgbClr val="000000"/>
                </a:solidFill>
                <a:latin typeface="Montserrat"/>
              </a:rPr>
              <a:t> </a:t>
            </a:r>
            <a:r>
              <a:rPr lang="es-MX" dirty="0">
                <a:solidFill>
                  <a:srgbClr val="000000"/>
                </a:solidFill>
                <a:latin typeface="Montserrat"/>
              </a:rPr>
              <a:t>En los últimos años, se ha identificado la necesidad de realizar una actualización que permita conjuntar el acervo de conocimiento, experiencia y buenas prácticas que su implementación ha generado, mediante una estrategia de articulación integral que continúe reforzando las acciones que permitan avanzar hasta alcanzar los objetivos planteados, para ello se establece el presente </a:t>
            </a:r>
            <a:r>
              <a:rPr lang="es-MX" b="1" dirty="0">
                <a:solidFill>
                  <a:srgbClr val="000000"/>
                </a:solidFill>
                <a:latin typeface="Montserrat"/>
              </a:rPr>
              <a:t>Programa Institucional de Higiene de Manos (PIHMA</a:t>
            </a:r>
            <a:r>
              <a:rPr lang="es-MX" dirty="0">
                <a:solidFill>
                  <a:srgbClr val="000000"/>
                </a:solidFill>
                <a:latin typeface="Montserrat"/>
              </a:rPr>
              <a:t>). </a:t>
            </a:r>
            <a:endParaRPr lang="es-MX"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4070" y="2102450"/>
            <a:ext cx="2992250" cy="39285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289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Marco Normativo</a:t>
            </a:r>
            <a:endParaRPr lang="es-MX" dirty="0">
              <a:solidFill>
                <a:srgbClr val="245C4F"/>
              </a:solidFill>
              <a:latin typeface="Montserrat SemiBold"/>
              <a:cs typeface="Montserrat SemiBold"/>
            </a:endParaRPr>
          </a:p>
        </p:txBody>
      </p:sp>
      <p:sp>
        <p:nvSpPr>
          <p:cNvPr id="15" name="Rectangle 2"/>
          <p:cNvSpPr/>
          <p:nvPr/>
        </p:nvSpPr>
        <p:spPr>
          <a:xfrm>
            <a:off x="479695" y="1209374"/>
            <a:ext cx="2454518" cy="461665"/>
          </a:xfrm>
          <a:prstGeom prst="rect">
            <a:avLst/>
          </a:prstGeom>
        </p:spPr>
        <p:txBody>
          <a:bodyPr wrap="none">
            <a:spAutoFit/>
          </a:bodyPr>
          <a:lstStyle/>
          <a:p>
            <a:pPr lvl="0">
              <a:buSzPts val="2200"/>
            </a:pPr>
            <a:r>
              <a:rPr lang="es-MX" sz="2400" dirty="0" smtClean="0">
                <a:solidFill>
                  <a:srgbClr val="BC945A"/>
                </a:solidFill>
                <a:latin typeface="Montserrat SemiBold"/>
                <a:ea typeface="Montserrat SemiBold"/>
                <a:cs typeface="Montserrat SemiBold"/>
                <a:sym typeface="Montserrat SemiBold"/>
              </a:rPr>
              <a:t>Normatividad </a:t>
            </a:r>
            <a:endParaRPr lang="es-MX" sz="2400" dirty="0">
              <a:solidFill>
                <a:srgbClr val="BC945A"/>
              </a:solidFill>
              <a:latin typeface="Montserrat SemiBold"/>
              <a:ea typeface="Montserrat SemiBold"/>
              <a:cs typeface="Montserrat SemiBold"/>
              <a:sym typeface="Montserrat SemiBold"/>
            </a:endParaRPr>
          </a:p>
        </p:txBody>
      </p:sp>
      <p:sp>
        <p:nvSpPr>
          <p:cNvPr id="3" name="2 Rectángulo"/>
          <p:cNvSpPr/>
          <p:nvPr/>
        </p:nvSpPr>
        <p:spPr>
          <a:xfrm>
            <a:off x="380999" y="2228671"/>
            <a:ext cx="7983071" cy="3831818"/>
          </a:xfrm>
          <a:prstGeom prst="rect">
            <a:avLst/>
          </a:prstGeom>
        </p:spPr>
        <p:txBody>
          <a:bodyPr wrap="square">
            <a:spAutoFit/>
          </a:bodyPr>
          <a:lstStyle/>
          <a:p>
            <a:r>
              <a:rPr lang="es-MX" sz="1600" dirty="0" smtClean="0">
                <a:solidFill>
                  <a:srgbClr val="000000"/>
                </a:solidFill>
                <a:latin typeface="Montserrat"/>
              </a:rPr>
              <a:t>ACUERDO </a:t>
            </a:r>
            <a:r>
              <a:rPr lang="es-MX" sz="1600" dirty="0">
                <a:solidFill>
                  <a:srgbClr val="000000"/>
                </a:solidFill>
                <a:latin typeface="Montserrat"/>
              </a:rPr>
              <a:t>por el que se declara la obligatoriedad de la implementación para todos los integrantes del Sistema Nacional de Salud, del documento denominado </a:t>
            </a:r>
            <a:r>
              <a:rPr lang="es-MX" sz="1600" i="1" dirty="0">
                <a:solidFill>
                  <a:srgbClr val="000000"/>
                </a:solidFill>
                <a:latin typeface="Montserrat"/>
              </a:rPr>
              <a:t>“Acciones Esenciales para la Seguridad del Paciente”. </a:t>
            </a:r>
            <a:endParaRPr lang="es-MX" sz="700" dirty="0">
              <a:solidFill>
                <a:srgbClr val="000000"/>
              </a:solidFill>
              <a:latin typeface="Montserrat"/>
            </a:endParaRPr>
          </a:p>
          <a:p>
            <a:endParaRPr lang="es-MX" sz="700" dirty="0">
              <a:solidFill>
                <a:srgbClr val="000000"/>
              </a:solidFill>
              <a:latin typeface="Montserrat"/>
            </a:endParaRPr>
          </a:p>
          <a:p>
            <a:r>
              <a:rPr lang="es-MX" sz="1600" dirty="0" smtClean="0">
                <a:solidFill>
                  <a:srgbClr val="000000"/>
                </a:solidFill>
                <a:latin typeface="Montserrat"/>
              </a:rPr>
              <a:t>Norma </a:t>
            </a:r>
            <a:r>
              <a:rPr lang="es-MX" sz="1600" dirty="0">
                <a:solidFill>
                  <a:srgbClr val="000000"/>
                </a:solidFill>
                <a:latin typeface="Montserrat"/>
              </a:rPr>
              <a:t>Oficial Mexicana NOM-045-SSA2-2005, Para la vigilancia epidemiológica, prevención y control de las infecciones </a:t>
            </a:r>
            <a:r>
              <a:rPr lang="es-MX" sz="1600" dirty="0" smtClean="0">
                <a:solidFill>
                  <a:srgbClr val="000000"/>
                </a:solidFill>
                <a:latin typeface="Montserrat"/>
              </a:rPr>
              <a:t>nosocomiales</a:t>
            </a:r>
            <a:endParaRPr lang="es-MX" dirty="0">
              <a:solidFill>
                <a:srgbClr val="000000"/>
              </a:solidFill>
              <a:latin typeface="Montserrat"/>
            </a:endParaRPr>
          </a:p>
          <a:p>
            <a:endParaRPr lang="es-MX" sz="1600" dirty="0" smtClean="0">
              <a:solidFill>
                <a:srgbClr val="000000"/>
              </a:solidFill>
              <a:latin typeface="Montserrat"/>
            </a:endParaRPr>
          </a:p>
          <a:p>
            <a:r>
              <a:rPr lang="es-MX" sz="1600" dirty="0" smtClean="0">
                <a:solidFill>
                  <a:srgbClr val="000000"/>
                </a:solidFill>
                <a:latin typeface="Montserrat"/>
              </a:rPr>
              <a:t>Norma </a:t>
            </a:r>
            <a:r>
              <a:rPr lang="es-MX" sz="1600" dirty="0">
                <a:solidFill>
                  <a:srgbClr val="000000"/>
                </a:solidFill>
                <a:latin typeface="Montserrat"/>
              </a:rPr>
              <a:t>que establece las disposiciones para la aplicación de la Vigilancia Epidemiológica de las Infecciones Asociadas a la Atención de la Salud, su Prevención y Control en el IMSS, 2000-001-030 (2017</a:t>
            </a:r>
            <a:r>
              <a:rPr lang="es-MX" sz="1600" dirty="0" smtClean="0">
                <a:solidFill>
                  <a:srgbClr val="000000"/>
                </a:solidFill>
                <a:latin typeface="Montserrat"/>
              </a:rPr>
              <a:t>).</a:t>
            </a:r>
            <a:r>
              <a:rPr lang="es-MX" sz="700" dirty="0" smtClean="0">
                <a:solidFill>
                  <a:srgbClr val="000000"/>
                </a:solidFill>
                <a:latin typeface="Montserrat"/>
              </a:rPr>
              <a:t> </a:t>
            </a:r>
            <a:endParaRPr lang="es-MX" sz="700" dirty="0">
              <a:solidFill>
                <a:srgbClr val="000000"/>
              </a:solidFill>
              <a:latin typeface="Montserrat"/>
            </a:endParaRPr>
          </a:p>
          <a:p>
            <a:endParaRPr lang="es-MX" sz="1600" dirty="0" smtClean="0">
              <a:solidFill>
                <a:srgbClr val="000000"/>
              </a:solidFill>
              <a:latin typeface="Montserrat"/>
            </a:endParaRPr>
          </a:p>
          <a:p>
            <a:r>
              <a:rPr lang="es-MX" sz="1600" dirty="0" smtClean="0">
                <a:solidFill>
                  <a:srgbClr val="000000"/>
                </a:solidFill>
                <a:latin typeface="Montserrat"/>
              </a:rPr>
              <a:t>Guía </a:t>
            </a:r>
            <a:r>
              <a:rPr lang="es-MX" sz="1600" dirty="0">
                <a:solidFill>
                  <a:srgbClr val="000000"/>
                </a:solidFill>
                <a:latin typeface="Montserrat"/>
              </a:rPr>
              <a:t>Técnica para la Organización de la Vigilancia Epidemiológica, Prevención y Control de las Infecciones Asociadas a la Atención de la Salud, </a:t>
            </a:r>
            <a:r>
              <a:rPr lang="es-MX" sz="1600" dirty="0" smtClean="0">
                <a:solidFill>
                  <a:srgbClr val="000000"/>
                </a:solidFill>
                <a:latin typeface="Montserrat"/>
              </a:rPr>
              <a:t>2017.</a:t>
            </a:r>
          </a:p>
          <a:p>
            <a:endParaRPr lang="es-MX" sz="700" dirty="0">
              <a:solidFill>
                <a:srgbClr val="000000"/>
              </a:solidFill>
              <a:latin typeface="Montserrat"/>
            </a:endParaRPr>
          </a:p>
          <a:p>
            <a:endParaRPr lang="es-MX" sz="700" dirty="0">
              <a:solidFill>
                <a:srgbClr val="000000"/>
              </a:solidFill>
              <a:latin typeface="Montserrat"/>
            </a:endParaRPr>
          </a:p>
          <a:p>
            <a:endParaRPr lang="es-MX" sz="700" dirty="0" smtClean="0">
              <a:solidFill>
                <a:srgbClr val="000000"/>
              </a:solidFill>
              <a:latin typeface="Montserrat"/>
            </a:endParaRPr>
          </a:p>
          <a:p>
            <a:endParaRPr lang="es-MX" sz="700" dirty="0">
              <a:solidFill>
                <a:srgbClr val="000000"/>
              </a:solidFill>
              <a:latin typeface="Montserrat"/>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422" t="22227" r="24471" b="38886"/>
          <a:stretch/>
        </p:blipFill>
        <p:spPr bwMode="auto">
          <a:xfrm>
            <a:off x="8162365" y="2944906"/>
            <a:ext cx="3879130" cy="177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133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Marco Normativo</a:t>
            </a:r>
            <a:endParaRPr lang="es-MX" dirty="0">
              <a:solidFill>
                <a:srgbClr val="245C4F"/>
              </a:solidFill>
              <a:latin typeface="Montserrat SemiBold"/>
              <a:cs typeface="Montserrat SemiBold"/>
            </a:endParaRPr>
          </a:p>
        </p:txBody>
      </p:sp>
      <p:sp>
        <p:nvSpPr>
          <p:cNvPr id="15" name="Rectangle 2"/>
          <p:cNvSpPr/>
          <p:nvPr/>
        </p:nvSpPr>
        <p:spPr>
          <a:xfrm>
            <a:off x="479695" y="1209374"/>
            <a:ext cx="2454518" cy="461665"/>
          </a:xfrm>
          <a:prstGeom prst="rect">
            <a:avLst/>
          </a:prstGeom>
        </p:spPr>
        <p:txBody>
          <a:bodyPr wrap="none">
            <a:spAutoFit/>
          </a:bodyPr>
          <a:lstStyle/>
          <a:p>
            <a:pPr lvl="0">
              <a:buSzPts val="2200"/>
            </a:pPr>
            <a:r>
              <a:rPr lang="es-MX" sz="2400" dirty="0" smtClean="0">
                <a:solidFill>
                  <a:srgbClr val="BC945A"/>
                </a:solidFill>
                <a:latin typeface="Montserrat SemiBold"/>
                <a:ea typeface="Montserrat SemiBold"/>
                <a:cs typeface="Montserrat SemiBold"/>
                <a:sym typeface="Montserrat SemiBold"/>
              </a:rPr>
              <a:t>Normatividad </a:t>
            </a:r>
            <a:endParaRPr lang="es-MX" sz="2400" dirty="0">
              <a:solidFill>
                <a:srgbClr val="BC945A"/>
              </a:solidFill>
              <a:latin typeface="Montserrat SemiBold"/>
              <a:ea typeface="Montserrat SemiBold"/>
              <a:cs typeface="Montserrat SemiBold"/>
              <a:sym typeface="Montserrat SemiBold"/>
            </a:endParaRPr>
          </a:p>
        </p:txBody>
      </p:sp>
      <p:sp>
        <p:nvSpPr>
          <p:cNvPr id="3" name="2 Rectángulo"/>
          <p:cNvSpPr/>
          <p:nvPr/>
        </p:nvSpPr>
        <p:spPr>
          <a:xfrm>
            <a:off x="380999" y="2228671"/>
            <a:ext cx="7983071" cy="3831818"/>
          </a:xfrm>
          <a:prstGeom prst="rect">
            <a:avLst/>
          </a:prstGeom>
        </p:spPr>
        <p:txBody>
          <a:bodyPr wrap="square">
            <a:spAutoFit/>
          </a:bodyPr>
          <a:lstStyle/>
          <a:p>
            <a:r>
              <a:rPr lang="es-MX" sz="1600" dirty="0" smtClean="0">
                <a:solidFill>
                  <a:srgbClr val="000000"/>
                </a:solidFill>
                <a:latin typeface="Montserrat"/>
              </a:rPr>
              <a:t>ACUERDO </a:t>
            </a:r>
            <a:r>
              <a:rPr lang="es-MX" sz="1600" dirty="0">
                <a:solidFill>
                  <a:srgbClr val="000000"/>
                </a:solidFill>
                <a:latin typeface="Montserrat"/>
              </a:rPr>
              <a:t>por el que se declara la obligatoriedad de la implementación para todos los integrantes del Sistema Nacional de Salud, del documento denominado </a:t>
            </a:r>
            <a:r>
              <a:rPr lang="es-MX" sz="1600" i="1" dirty="0">
                <a:solidFill>
                  <a:srgbClr val="000000"/>
                </a:solidFill>
                <a:latin typeface="Montserrat"/>
              </a:rPr>
              <a:t>“Acciones Esenciales para la Seguridad del Paciente”. </a:t>
            </a:r>
            <a:endParaRPr lang="es-MX" sz="700" dirty="0">
              <a:solidFill>
                <a:srgbClr val="000000"/>
              </a:solidFill>
              <a:latin typeface="Montserrat"/>
            </a:endParaRPr>
          </a:p>
          <a:p>
            <a:endParaRPr lang="es-MX" sz="700" dirty="0">
              <a:solidFill>
                <a:srgbClr val="000000"/>
              </a:solidFill>
              <a:latin typeface="Montserrat"/>
            </a:endParaRPr>
          </a:p>
          <a:p>
            <a:r>
              <a:rPr lang="es-MX" sz="1600" dirty="0" smtClean="0">
                <a:solidFill>
                  <a:srgbClr val="000000"/>
                </a:solidFill>
                <a:latin typeface="Montserrat"/>
              </a:rPr>
              <a:t>Norma </a:t>
            </a:r>
            <a:r>
              <a:rPr lang="es-MX" sz="1600" dirty="0">
                <a:solidFill>
                  <a:srgbClr val="000000"/>
                </a:solidFill>
                <a:latin typeface="Montserrat"/>
              </a:rPr>
              <a:t>Oficial Mexicana NOM-045-SSA2-2005, Para la vigilancia epidemiológica, prevención y control de las infecciones </a:t>
            </a:r>
            <a:r>
              <a:rPr lang="es-MX" sz="1600" dirty="0" smtClean="0">
                <a:solidFill>
                  <a:srgbClr val="000000"/>
                </a:solidFill>
                <a:latin typeface="Montserrat"/>
              </a:rPr>
              <a:t>nosocomiales</a:t>
            </a:r>
            <a:endParaRPr lang="es-MX" dirty="0">
              <a:solidFill>
                <a:srgbClr val="000000"/>
              </a:solidFill>
              <a:latin typeface="Montserrat"/>
            </a:endParaRPr>
          </a:p>
          <a:p>
            <a:endParaRPr lang="es-MX" sz="1600" dirty="0" smtClean="0">
              <a:solidFill>
                <a:srgbClr val="000000"/>
              </a:solidFill>
              <a:latin typeface="Montserrat"/>
            </a:endParaRPr>
          </a:p>
          <a:p>
            <a:r>
              <a:rPr lang="es-MX" sz="1600" dirty="0" smtClean="0">
                <a:solidFill>
                  <a:srgbClr val="000000"/>
                </a:solidFill>
                <a:latin typeface="Montserrat"/>
              </a:rPr>
              <a:t>Norma </a:t>
            </a:r>
            <a:r>
              <a:rPr lang="es-MX" sz="1600" dirty="0">
                <a:solidFill>
                  <a:srgbClr val="000000"/>
                </a:solidFill>
                <a:latin typeface="Montserrat"/>
              </a:rPr>
              <a:t>que establece las disposiciones para la aplicación de la Vigilancia Epidemiológica de las Infecciones Asociadas a la Atención de la Salud, su Prevención y Control en el IMSS, 2000-001-030 (2017</a:t>
            </a:r>
            <a:r>
              <a:rPr lang="es-MX" sz="1600" dirty="0" smtClean="0">
                <a:solidFill>
                  <a:srgbClr val="000000"/>
                </a:solidFill>
                <a:latin typeface="Montserrat"/>
              </a:rPr>
              <a:t>).</a:t>
            </a:r>
            <a:r>
              <a:rPr lang="es-MX" sz="700" dirty="0" smtClean="0">
                <a:solidFill>
                  <a:srgbClr val="000000"/>
                </a:solidFill>
                <a:latin typeface="Montserrat"/>
              </a:rPr>
              <a:t> </a:t>
            </a:r>
            <a:endParaRPr lang="es-MX" sz="700" dirty="0">
              <a:solidFill>
                <a:srgbClr val="000000"/>
              </a:solidFill>
              <a:latin typeface="Montserrat"/>
            </a:endParaRPr>
          </a:p>
          <a:p>
            <a:endParaRPr lang="es-MX" sz="1600" dirty="0" smtClean="0">
              <a:solidFill>
                <a:srgbClr val="000000"/>
              </a:solidFill>
              <a:latin typeface="Montserrat"/>
            </a:endParaRPr>
          </a:p>
          <a:p>
            <a:r>
              <a:rPr lang="es-MX" sz="1600" dirty="0" smtClean="0">
                <a:solidFill>
                  <a:srgbClr val="000000"/>
                </a:solidFill>
                <a:latin typeface="Montserrat"/>
              </a:rPr>
              <a:t>Guía </a:t>
            </a:r>
            <a:r>
              <a:rPr lang="es-MX" sz="1600" dirty="0">
                <a:solidFill>
                  <a:srgbClr val="000000"/>
                </a:solidFill>
                <a:latin typeface="Montserrat"/>
              </a:rPr>
              <a:t>Técnica para la Organización de la Vigilancia Epidemiológica, Prevención y Control de las Infecciones Asociadas a la Atención de la Salud, </a:t>
            </a:r>
            <a:r>
              <a:rPr lang="es-MX" sz="1600" dirty="0" smtClean="0">
                <a:solidFill>
                  <a:srgbClr val="000000"/>
                </a:solidFill>
                <a:latin typeface="Montserrat"/>
              </a:rPr>
              <a:t>2017.</a:t>
            </a:r>
          </a:p>
          <a:p>
            <a:endParaRPr lang="es-MX" sz="700" dirty="0">
              <a:solidFill>
                <a:srgbClr val="000000"/>
              </a:solidFill>
              <a:latin typeface="Montserrat"/>
            </a:endParaRPr>
          </a:p>
          <a:p>
            <a:endParaRPr lang="es-MX" sz="700" dirty="0">
              <a:solidFill>
                <a:srgbClr val="000000"/>
              </a:solidFill>
              <a:latin typeface="Montserrat"/>
            </a:endParaRPr>
          </a:p>
          <a:p>
            <a:endParaRPr lang="es-MX" sz="700" dirty="0" smtClean="0">
              <a:solidFill>
                <a:srgbClr val="000000"/>
              </a:solidFill>
              <a:latin typeface="Montserrat"/>
            </a:endParaRPr>
          </a:p>
          <a:p>
            <a:endParaRPr lang="es-MX" sz="700" dirty="0">
              <a:solidFill>
                <a:srgbClr val="000000"/>
              </a:solidFill>
              <a:latin typeface="Montserrat"/>
            </a:endParaRPr>
          </a:p>
        </p:txBody>
      </p:sp>
    </p:spTree>
    <p:extLst>
      <p:ext uri="{BB962C8B-B14F-4D97-AF65-F5344CB8AC3E}">
        <p14:creationId xmlns:p14="http://schemas.microsoft.com/office/powerpoint/2010/main" val="947118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Higiene de Manos</a:t>
            </a:r>
            <a:endParaRPr lang="es-MX" dirty="0">
              <a:solidFill>
                <a:srgbClr val="245C4F"/>
              </a:solidFill>
              <a:latin typeface="Montserrat SemiBold"/>
              <a:cs typeface="Montserrat SemiBold"/>
            </a:endParaRPr>
          </a:p>
        </p:txBody>
      </p:sp>
      <p:sp>
        <p:nvSpPr>
          <p:cNvPr id="15" name="Rectangle 2"/>
          <p:cNvSpPr/>
          <p:nvPr/>
        </p:nvSpPr>
        <p:spPr>
          <a:xfrm>
            <a:off x="479695" y="1209374"/>
            <a:ext cx="7231467" cy="461665"/>
          </a:xfrm>
          <a:prstGeom prst="rect">
            <a:avLst/>
          </a:prstGeom>
        </p:spPr>
        <p:txBody>
          <a:bodyPr wrap="none">
            <a:spAutoFit/>
          </a:bodyPr>
          <a:lstStyle/>
          <a:p>
            <a:pPr lvl="0">
              <a:buSzPts val="2200"/>
            </a:pPr>
            <a:r>
              <a:rPr lang="es-MX" sz="2400" dirty="0" smtClean="0">
                <a:solidFill>
                  <a:srgbClr val="BC945A"/>
                </a:solidFill>
                <a:latin typeface="Montserrat SemiBold"/>
                <a:ea typeface="Montserrat SemiBold"/>
                <a:cs typeface="Montserrat SemiBold"/>
                <a:sym typeface="Montserrat SemiBold"/>
              </a:rPr>
              <a:t>Los 5 Momentos de la Atención del Paciente</a:t>
            </a:r>
            <a:endParaRPr lang="es-MX" sz="2400" dirty="0">
              <a:solidFill>
                <a:srgbClr val="BC945A"/>
              </a:solidFill>
              <a:latin typeface="Montserrat SemiBold"/>
              <a:ea typeface="Montserrat SemiBold"/>
              <a:cs typeface="Montserrat SemiBold"/>
              <a:sym typeface="Montserrat SemiBold"/>
            </a:endParaRPr>
          </a:p>
        </p:txBody>
      </p:sp>
      <p:sp>
        <p:nvSpPr>
          <p:cNvPr id="23" name="Google Shape;53;p9">
            <a:hlinkClick r:id="rId5"/>
          </p:cNvPr>
          <p:cNvSpPr/>
          <p:nvPr/>
        </p:nvSpPr>
        <p:spPr>
          <a:xfrm>
            <a:off x="9631783" y="2891118"/>
            <a:ext cx="2214120" cy="2460811"/>
          </a:xfrm>
          <a:prstGeom prst="rect">
            <a:avLst/>
          </a:prstGeom>
          <a:solidFill>
            <a:srgbClr val="911034"/>
          </a:solidFill>
          <a:ln w="12700" cap="flat" cmpd="sng">
            <a:solidFill>
              <a:srgbClr val="31538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Rectangle 1"/>
          <p:cNvSpPr/>
          <p:nvPr/>
        </p:nvSpPr>
        <p:spPr>
          <a:xfrm>
            <a:off x="9710983" y="3253676"/>
            <a:ext cx="2077204" cy="1754326"/>
          </a:xfrm>
          <a:prstGeom prst="rect">
            <a:avLst/>
          </a:prstGeom>
        </p:spPr>
        <p:txBody>
          <a:bodyPr wrap="square">
            <a:spAutoFit/>
          </a:bodyPr>
          <a:lstStyle/>
          <a:p>
            <a:pPr lvl="0">
              <a:buSzPts val="2800"/>
            </a:pPr>
            <a:r>
              <a:rPr lang="es-MX" sz="1800" dirty="0" smtClean="0">
                <a:solidFill>
                  <a:schemeClr val="bg1"/>
                </a:solidFill>
                <a:latin typeface="Montserrat SemiBold"/>
                <a:ea typeface="Montserrat SemiBold"/>
                <a:cs typeface="Montserrat SemiBold"/>
                <a:sym typeface="Montserrat SemiBold"/>
              </a:rPr>
              <a:t>5 Momentos de la OMSS</a:t>
            </a:r>
          </a:p>
          <a:p>
            <a:pPr lvl="0">
              <a:buSzPts val="2800"/>
            </a:pPr>
            <a:endParaRPr lang="es-MX" sz="1800" dirty="0" smtClean="0">
              <a:solidFill>
                <a:schemeClr val="bg1"/>
              </a:solidFill>
              <a:latin typeface="Montserrat SemiBold"/>
              <a:ea typeface="Montserrat SemiBold"/>
              <a:cs typeface="Montserrat SemiBold"/>
              <a:sym typeface="Montserrat SemiBold"/>
            </a:endParaRPr>
          </a:p>
          <a:p>
            <a:pPr lvl="0">
              <a:buSzPts val="2800"/>
            </a:pPr>
            <a:r>
              <a:rPr lang="es-MX" sz="1800" dirty="0" smtClean="0">
                <a:solidFill>
                  <a:schemeClr val="bg1"/>
                </a:solidFill>
                <a:latin typeface="Montserrat SemiBold"/>
                <a:ea typeface="Montserrat SemiBold"/>
                <a:cs typeface="Montserrat SemiBold"/>
                <a:sym typeface="Montserrat SemiBold"/>
              </a:rPr>
              <a:t>2 Antes</a:t>
            </a:r>
          </a:p>
          <a:p>
            <a:pPr lvl="0">
              <a:buSzPts val="2800"/>
            </a:pPr>
            <a:endParaRPr lang="es-MX" sz="1800" dirty="0" smtClean="0">
              <a:solidFill>
                <a:schemeClr val="bg1"/>
              </a:solidFill>
              <a:latin typeface="Montserrat SemiBold"/>
              <a:ea typeface="Montserrat SemiBold"/>
              <a:cs typeface="Montserrat SemiBold"/>
              <a:sym typeface="Montserrat SemiBold"/>
            </a:endParaRPr>
          </a:p>
          <a:p>
            <a:pPr lvl="0">
              <a:buSzPts val="2800"/>
            </a:pPr>
            <a:r>
              <a:rPr lang="es-MX" dirty="0" smtClean="0">
                <a:solidFill>
                  <a:schemeClr val="bg1"/>
                </a:solidFill>
                <a:latin typeface="Montserrat SemiBold"/>
                <a:ea typeface="Montserrat SemiBold"/>
                <a:cs typeface="Montserrat SemiBold"/>
                <a:sym typeface="Montserrat SemiBold"/>
              </a:rPr>
              <a:t>3 Después</a:t>
            </a:r>
            <a:endParaRPr lang="es-MX" sz="1800" dirty="0">
              <a:solidFill>
                <a:schemeClr val="bg1"/>
              </a:solidFill>
              <a:latin typeface="Montserrat SemiBold"/>
              <a:ea typeface="Montserrat SemiBold"/>
              <a:cs typeface="Montserrat SemiBold"/>
              <a:sym typeface="Montserrat SemiBold"/>
            </a:endParaRPr>
          </a:p>
        </p:txBody>
      </p:sp>
      <p:pic>
        <p:nvPicPr>
          <p:cNvPr id="614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402" y="1998739"/>
            <a:ext cx="6757723" cy="459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5304" y="4553322"/>
            <a:ext cx="1295961" cy="129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671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Higiene de Manos</a:t>
            </a:r>
            <a:endParaRPr lang="es-MX" dirty="0">
              <a:solidFill>
                <a:srgbClr val="245C4F"/>
              </a:solidFill>
              <a:latin typeface="Montserrat SemiBold"/>
              <a:cs typeface="Montserrat SemiBold"/>
            </a:endParaRPr>
          </a:p>
        </p:txBody>
      </p:sp>
      <p:sp>
        <p:nvSpPr>
          <p:cNvPr id="15" name="Rectangle 2"/>
          <p:cNvSpPr/>
          <p:nvPr/>
        </p:nvSpPr>
        <p:spPr>
          <a:xfrm>
            <a:off x="479695" y="1209374"/>
            <a:ext cx="9801081" cy="461665"/>
          </a:xfrm>
          <a:prstGeom prst="rect">
            <a:avLst/>
          </a:prstGeom>
        </p:spPr>
        <p:txBody>
          <a:bodyPr wrap="none">
            <a:spAutoFit/>
          </a:bodyPr>
          <a:lstStyle/>
          <a:p>
            <a:pPr lvl="0">
              <a:buSzPts val="2200"/>
            </a:pPr>
            <a:r>
              <a:rPr lang="es-MX" sz="2400" dirty="0">
                <a:solidFill>
                  <a:srgbClr val="BC945A"/>
                </a:solidFill>
                <a:latin typeface="Montserrat SemiBold"/>
                <a:ea typeface="Montserrat SemiBold"/>
                <a:cs typeface="Montserrat SemiBold"/>
                <a:sym typeface="Montserrat SemiBold"/>
              </a:rPr>
              <a:t>Técnicas para la higiene de </a:t>
            </a:r>
            <a:r>
              <a:rPr lang="es-MX" sz="2400" dirty="0" smtClean="0">
                <a:solidFill>
                  <a:srgbClr val="BC945A"/>
                </a:solidFill>
                <a:latin typeface="Montserrat SemiBold"/>
                <a:ea typeface="Montserrat SemiBold"/>
                <a:cs typeface="Montserrat SemiBold"/>
                <a:sym typeface="Montserrat SemiBold"/>
              </a:rPr>
              <a:t>manos “</a:t>
            </a:r>
            <a:r>
              <a:rPr lang="es-MX" sz="2400" dirty="0">
                <a:solidFill>
                  <a:srgbClr val="BC945A"/>
                </a:solidFill>
                <a:latin typeface="Montserrat SemiBold"/>
                <a:ea typeface="Montserrat SemiBold"/>
                <a:cs typeface="Montserrat SemiBold"/>
                <a:sym typeface="Montserrat SemiBold"/>
              </a:rPr>
              <a:t>lavado con agua y jabón”</a:t>
            </a:r>
          </a:p>
        </p:txBody>
      </p:sp>
      <p:sp>
        <p:nvSpPr>
          <p:cNvPr id="30" name="29 Rectángulo"/>
          <p:cNvSpPr/>
          <p:nvPr/>
        </p:nvSpPr>
        <p:spPr>
          <a:xfrm>
            <a:off x="380999" y="2228671"/>
            <a:ext cx="7983071" cy="4001095"/>
          </a:xfrm>
          <a:prstGeom prst="rect">
            <a:avLst/>
          </a:prstGeom>
        </p:spPr>
        <p:txBody>
          <a:bodyPr wrap="square">
            <a:spAutoFit/>
          </a:bodyPr>
          <a:lstStyle/>
          <a:p>
            <a:r>
              <a:rPr lang="es-MX" sz="2000" b="1" dirty="0">
                <a:solidFill>
                  <a:srgbClr val="000000"/>
                </a:solidFill>
                <a:latin typeface="Montserrat"/>
              </a:rPr>
              <a:t>Es indispensable lavarse las manos con agua y jabón cuando</a:t>
            </a:r>
            <a:r>
              <a:rPr lang="es-MX" dirty="0" smtClean="0">
                <a:solidFill>
                  <a:srgbClr val="000000"/>
                </a:solidFill>
                <a:latin typeface="Montserrat"/>
              </a:rPr>
              <a:t>:</a:t>
            </a:r>
          </a:p>
          <a:p>
            <a:endParaRPr lang="es-MX" dirty="0">
              <a:solidFill>
                <a:srgbClr val="000000"/>
              </a:solidFill>
              <a:latin typeface="Montserrat"/>
            </a:endParaRPr>
          </a:p>
          <a:p>
            <a:endParaRPr lang="es-MX" dirty="0">
              <a:solidFill>
                <a:srgbClr val="000000"/>
              </a:solidFill>
              <a:latin typeface="Montserrat"/>
            </a:endParaRPr>
          </a:p>
          <a:p>
            <a:pPr marL="285750" indent="-285750">
              <a:buFont typeface="Wingdings" panose="05000000000000000000" pitchFamily="2" charset="2"/>
              <a:buChar char="ü"/>
            </a:pPr>
            <a:r>
              <a:rPr lang="es-MX" dirty="0" smtClean="0">
                <a:solidFill>
                  <a:srgbClr val="000000"/>
                </a:solidFill>
                <a:latin typeface="Montserrat"/>
              </a:rPr>
              <a:t>Las </a:t>
            </a:r>
            <a:r>
              <a:rPr lang="es-MX" dirty="0">
                <a:solidFill>
                  <a:srgbClr val="000000"/>
                </a:solidFill>
                <a:latin typeface="Montserrat"/>
              </a:rPr>
              <a:t>manos estén visiblemente sucias</a:t>
            </a:r>
            <a:r>
              <a:rPr lang="es-MX" dirty="0" smtClean="0">
                <a:solidFill>
                  <a:srgbClr val="000000"/>
                </a:solidFill>
                <a:latin typeface="Montserrat"/>
              </a:rPr>
              <a:t>.</a:t>
            </a:r>
          </a:p>
          <a:p>
            <a:pPr marL="285750" indent="-285750">
              <a:buFont typeface="Wingdings" panose="05000000000000000000" pitchFamily="2" charset="2"/>
              <a:buChar char="ü"/>
            </a:pPr>
            <a:endParaRPr lang="es-MX" dirty="0">
              <a:solidFill>
                <a:srgbClr val="000000"/>
              </a:solidFill>
              <a:latin typeface="Montserrat"/>
            </a:endParaRPr>
          </a:p>
          <a:p>
            <a:pPr marL="285750" indent="-285750">
              <a:buFont typeface="Wingdings" panose="05000000000000000000" pitchFamily="2" charset="2"/>
              <a:buChar char="ü"/>
            </a:pPr>
            <a:r>
              <a:rPr lang="es-MX" dirty="0" smtClean="0">
                <a:solidFill>
                  <a:srgbClr val="000000"/>
                </a:solidFill>
                <a:latin typeface="Montserrat"/>
              </a:rPr>
              <a:t>Se </a:t>
            </a:r>
            <a:r>
              <a:rPr lang="es-MX" dirty="0">
                <a:solidFill>
                  <a:srgbClr val="000000"/>
                </a:solidFill>
                <a:latin typeface="Montserrat"/>
              </a:rPr>
              <a:t>tenga contacto o riesgo de contacto con fluidos corporales.</a:t>
            </a:r>
          </a:p>
          <a:p>
            <a:pPr marL="285750" indent="-285750">
              <a:buFont typeface="Wingdings" panose="05000000000000000000" pitchFamily="2" charset="2"/>
              <a:buChar char="ü"/>
            </a:pPr>
            <a:endParaRPr lang="es-MX" dirty="0" smtClean="0">
              <a:solidFill>
                <a:srgbClr val="000000"/>
              </a:solidFill>
              <a:latin typeface="Montserrat"/>
            </a:endParaRPr>
          </a:p>
          <a:p>
            <a:pPr marL="285750" indent="-285750">
              <a:buFont typeface="Wingdings" panose="05000000000000000000" pitchFamily="2" charset="2"/>
              <a:buChar char="ü"/>
            </a:pPr>
            <a:r>
              <a:rPr lang="es-MX" dirty="0" smtClean="0">
                <a:solidFill>
                  <a:srgbClr val="000000"/>
                </a:solidFill>
                <a:latin typeface="Montserrat"/>
              </a:rPr>
              <a:t>Después </a:t>
            </a:r>
            <a:r>
              <a:rPr lang="es-MX" dirty="0">
                <a:solidFill>
                  <a:srgbClr val="000000"/>
                </a:solidFill>
                <a:latin typeface="Montserrat"/>
              </a:rPr>
              <a:t>de usar los servicios sanitarios.</a:t>
            </a:r>
          </a:p>
          <a:p>
            <a:pPr marL="285750" indent="-285750">
              <a:buFont typeface="Wingdings" panose="05000000000000000000" pitchFamily="2" charset="2"/>
              <a:buChar char="ü"/>
            </a:pPr>
            <a:endParaRPr lang="es-MX" dirty="0" smtClean="0">
              <a:solidFill>
                <a:srgbClr val="000000"/>
              </a:solidFill>
              <a:latin typeface="Montserrat"/>
            </a:endParaRPr>
          </a:p>
          <a:p>
            <a:pPr marL="285750" indent="-285750">
              <a:buFont typeface="Wingdings" panose="05000000000000000000" pitchFamily="2" charset="2"/>
              <a:buChar char="ü"/>
            </a:pPr>
            <a:r>
              <a:rPr lang="es-MX" dirty="0" smtClean="0">
                <a:solidFill>
                  <a:srgbClr val="000000"/>
                </a:solidFill>
                <a:latin typeface="Montserrat"/>
              </a:rPr>
              <a:t>Cuando </a:t>
            </a:r>
            <a:r>
              <a:rPr lang="es-MX" dirty="0">
                <a:solidFill>
                  <a:srgbClr val="000000"/>
                </a:solidFill>
                <a:latin typeface="Montserrat"/>
              </a:rPr>
              <a:t>existe una fuerte sospecha o evidencia de exposición a patógenos que liberan esporas y en particular en brotes de </a:t>
            </a:r>
            <a:r>
              <a:rPr lang="es-MX" dirty="0" err="1">
                <a:solidFill>
                  <a:srgbClr val="000000"/>
                </a:solidFill>
                <a:latin typeface="Montserrat"/>
              </a:rPr>
              <a:t>Clostridium</a:t>
            </a:r>
            <a:r>
              <a:rPr lang="es-MX" dirty="0">
                <a:solidFill>
                  <a:srgbClr val="000000"/>
                </a:solidFill>
                <a:latin typeface="Montserrat"/>
              </a:rPr>
              <a:t> </a:t>
            </a:r>
            <a:r>
              <a:rPr lang="es-MX" dirty="0" err="1">
                <a:solidFill>
                  <a:srgbClr val="000000"/>
                </a:solidFill>
                <a:latin typeface="Montserrat"/>
              </a:rPr>
              <a:t>difficile</a:t>
            </a:r>
            <a:r>
              <a:rPr lang="es-MX" dirty="0">
                <a:solidFill>
                  <a:srgbClr val="000000"/>
                </a:solidFill>
                <a:latin typeface="Montserrat"/>
              </a:rPr>
              <a:t>.</a:t>
            </a:r>
            <a:endParaRPr lang="es-MX" sz="800" dirty="0">
              <a:solidFill>
                <a:srgbClr val="000000"/>
              </a:solidFill>
              <a:latin typeface="Montserrat"/>
            </a:endParaRPr>
          </a:p>
          <a:p>
            <a:endParaRPr lang="es-MX" sz="800" dirty="0" smtClean="0">
              <a:solidFill>
                <a:srgbClr val="000000"/>
              </a:solidFill>
              <a:latin typeface="Montserrat"/>
            </a:endParaRPr>
          </a:p>
          <a:p>
            <a:endParaRPr lang="es-MX" sz="800" dirty="0">
              <a:solidFill>
                <a:srgbClr val="000000"/>
              </a:solidFill>
              <a:latin typeface="Montserrat"/>
            </a:endParaRP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700" r="16184"/>
          <a:stretch/>
        </p:blipFill>
        <p:spPr bwMode="auto">
          <a:xfrm flipH="1">
            <a:off x="8216152" y="2376589"/>
            <a:ext cx="3792071"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946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Higiene de Manos</a:t>
            </a:r>
            <a:endParaRPr lang="es-MX" dirty="0">
              <a:solidFill>
                <a:srgbClr val="245C4F"/>
              </a:solidFill>
              <a:latin typeface="Montserrat SemiBold"/>
              <a:cs typeface="Montserrat SemiBold"/>
            </a:endParaRPr>
          </a:p>
        </p:txBody>
      </p:sp>
      <p:sp>
        <p:nvSpPr>
          <p:cNvPr id="15" name="Rectangle 2"/>
          <p:cNvSpPr/>
          <p:nvPr/>
        </p:nvSpPr>
        <p:spPr>
          <a:xfrm>
            <a:off x="479695" y="1209374"/>
            <a:ext cx="9801081" cy="461665"/>
          </a:xfrm>
          <a:prstGeom prst="rect">
            <a:avLst/>
          </a:prstGeom>
        </p:spPr>
        <p:txBody>
          <a:bodyPr wrap="none">
            <a:spAutoFit/>
          </a:bodyPr>
          <a:lstStyle/>
          <a:p>
            <a:pPr lvl="0">
              <a:buSzPts val="2200"/>
            </a:pPr>
            <a:r>
              <a:rPr lang="es-MX" sz="2400" dirty="0">
                <a:solidFill>
                  <a:srgbClr val="BC945A"/>
                </a:solidFill>
                <a:latin typeface="Montserrat SemiBold"/>
                <a:ea typeface="Montserrat SemiBold"/>
                <a:cs typeface="Montserrat SemiBold"/>
                <a:sym typeface="Montserrat SemiBold"/>
              </a:rPr>
              <a:t>Técnicas para la higiene de </a:t>
            </a:r>
            <a:r>
              <a:rPr lang="es-MX" sz="2400" dirty="0" smtClean="0">
                <a:solidFill>
                  <a:srgbClr val="BC945A"/>
                </a:solidFill>
                <a:latin typeface="Montserrat SemiBold"/>
                <a:ea typeface="Montserrat SemiBold"/>
                <a:cs typeface="Montserrat SemiBold"/>
                <a:sym typeface="Montserrat SemiBold"/>
              </a:rPr>
              <a:t>manos “</a:t>
            </a:r>
            <a:r>
              <a:rPr lang="es-MX" sz="2400" dirty="0">
                <a:solidFill>
                  <a:srgbClr val="BC945A"/>
                </a:solidFill>
                <a:latin typeface="Montserrat SemiBold"/>
                <a:ea typeface="Montserrat SemiBold"/>
                <a:cs typeface="Montserrat SemiBold"/>
                <a:sym typeface="Montserrat SemiBold"/>
              </a:rPr>
              <a:t>lavado con agua y jabón”</a:t>
            </a:r>
          </a:p>
        </p:txBody>
      </p:sp>
      <p:sp>
        <p:nvSpPr>
          <p:cNvPr id="28" name="16 Rectángulo"/>
          <p:cNvSpPr/>
          <p:nvPr/>
        </p:nvSpPr>
        <p:spPr>
          <a:xfrm>
            <a:off x="9383713" y="2867238"/>
            <a:ext cx="2831146" cy="285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8494" b="44800"/>
          <a:stretch/>
        </p:blipFill>
        <p:spPr bwMode="auto">
          <a:xfrm>
            <a:off x="481106" y="2323175"/>
            <a:ext cx="8255100" cy="394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1"/>
          <p:cNvSpPr/>
          <p:nvPr/>
        </p:nvSpPr>
        <p:spPr>
          <a:xfrm>
            <a:off x="9631091" y="3487811"/>
            <a:ext cx="2347056" cy="1631216"/>
          </a:xfrm>
          <a:prstGeom prst="rect">
            <a:avLst/>
          </a:prstGeom>
        </p:spPr>
        <p:txBody>
          <a:bodyPr wrap="square">
            <a:spAutoFit/>
          </a:bodyPr>
          <a:lstStyle/>
          <a:p>
            <a:pPr lvl="0">
              <a:buSzPts val="2800"/>
            </a:pPr>
            <a:r>
              <a:rPr lang="es-MX" sz="2000" dirty="0" smtClean="0">
                <a:solidFill>
                  <a:srgbClr val="235B4E"/>
                </a:solidFill>
                <a:latin typeface="Montserrat SemiBold"/>
                <a:ea typeface="Montserrat SemiBold"/>
                <a:cs typeface="Montserrat SemiBold"/>
                <a:sym typeface="Montserrat SemiBold"/>
              </a:rPr>
              <a:t>Duración de todo el Procedimiento:</a:t>
            </a:r>
          </a:p>
          <a:p>
            <a:pPr lvl="0">
              <a:buSzPts val="2800"/>
            </a:pPr>
            <a:endParaRPr lang="es-MX" sz="2000" dirty="0" smtClean="0">
              <a:solidFill>
                <a:srgbClr val="235B4E"/>
              </a:solidFill>
              <a:latin typeface="Montserrat SemiBold"/>
              <a:ea typeface="Montserrat SemiBold"/>
              <a:cs typeface="Montserrat SemiBold"/>
              <a:sym typeface="Montserrat SemiBold"/>
            </a:endParaRPr>
          </a:p>
          <a:p>
            <a:pPr lvl="0">
              <a:buSzPts val="2800"/>
            </a:pPr>
            <a:r>
              <a:rPr lang="es-MX" sz="2000" b="1" dirty="0" smtClean="0">
                <a:solidFill>
                  <a:srgbClr val="BC945A"/>
                </a:solidFill>
                <a:latin typeface="Montserrat SemiBold"/>
                <a:ea typeface="Montserrat SemiBold"/>
                <a:cs typeface="Montserrat SemiBold"/>
                <a:sym typeface="Montserrat SemiBold"/>
              </a:rPr>
              <a:t>40-60 segundos</a:t>
            </a:r>
            <a:endParaRPr lang="es-MX" sz="2000" b="1" dirty="0">
              <a:solidFill>
                <a:srgbClr val="BC945A"/>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2411454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504E6BBF-D92F-BF4D-82FA-21DF44F0D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9926" y="371650"/>
            <a:ext cx="736880" cy="858344"/>
          </a:xfrm>
          <a:prstGeom prst="rect">
            <a:avLst/>
          </a:prstGeom>
        </p:spPr>
      </p:pic>
      <p:pic>
        <p:nvPicPr>
          <p:cNvPr id="11"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93094" y="487659"/>
            <a:ext cx="497507" cy="626326"/>
          </a:xfrm>
          <a:prstGeom prst="rect">
            <a:avLst/>
          </a:prstGeom>
          <a:noFill/>
          <a:ln>
            <a:noFill/>
          </a:ln>
        </p:spPr>
      </p:pic>
      <p:sp>
        <p:nvSpPr>
          <p:cNvPr id="14" name="Título 1">
            <a:extLst>
              <a:ext uri="{FF2B5EF4-FFF2-40B4-BE49-F238E27FC236}">
                <a16:creationId xmlns:a16="http://schemas.microsoft.com/office/drawing/2014/main" xmlns="" id="{3FF8B389-081E-A241-9DC9-5F64D5E73FB3}"/>
              </a:ext>
            </a:extLst>
          </p:cNvPr>
          <p:cNvSpPr txBox="1">
            <a:spLocks/>
          </p:cNvSpPr>
          <p:nvPr/>
        </p:nvSpPr>
        <p:spPr>
          <a:xfrm>
            <a:off x="381000" y="550227"/>
            <a:ext cx="11424920" cy="679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solidFill>
                  <a:srgbClr val="245C4F"/>
                </a:solidFill>
                <a:latin typeface="Montserrat SemiBold"/>
                <a:cs typeface="Montserrat SemiBold"/>
                <a:sym typeface="Montserrat"/>
              </a:rPr>
              <a:t>Higiene de Manos</a:t>
            </a:r>
            <a:endParaRPr lang="es-MX" dirty="0">
              <a:solidFill>
                <a:srgbClr val="245C4F"/>
              </a:solidFill>
              <a:latin typeface="Montserrat SemiBold"/>
              <a:cs typeface="Montserrat SemiBold"/>
            </a:endParaRPr>
          </a:p>
        </p:txBody>
      </p:sp>
      <p:sp>
        <p:nvSpPr>
          <p:cNvPr id="15" name="Rectangle 2"/>
          <p:cNvSpPr/>
          <p:nvPr/>
        </p:nvSpPr>
        <p:spPr>
          <a:xfrm>
            <a:off x="479695" y="1209374"/>
            <a:ext cx="9801081" cy="461665"/>
          </a:xfrm>
          <a:prstGeom prst="rect">
            <a:avLst/>
          </a:prstGeom>
        </p:spPr>
        <p:txBody>
          <a:bodyPr wrap="none">
            <a:spAutoFit/>
          </a:bodyPr>
          <a:lstStyle/>
          <a:p>
            <a:pPr lvl="0">
              <a:buSzPts val="2200"/>
            </a:pPr>
            <a:r>
              <a:rPr lang="es-MX" sz="2400" dirty="0">
                <a:solidFill>
                  <a:srgbClr val="BC945A"/>
                </a:solidFill>
                <a:latin typeface="Montserrat SemiBold"/>
                <a:ea typeface="Montserrat SemiBold"/>
                <a:cs typeface="Montserrat SemiBold"/>
                <a:sym typeface="Montserrat SemiBold"/>
              </a:rPr>
              <a:t>Técnicas para la higiene de </a:t>
            </a:r>
            <a:r>
              <a:rPr lang="es-MX" sz="2400" dirty="0" smtClean="0">
                <a:solidFill>
                  <a:srgbClr val="BC945A"/>
                </a:solidFill>
                <a:latin typeface="Montserrat SemiBold"/>
                <a:ea typeface="Montserrat SemiBold"/>
                <a:cs typeface="Montserrat SemiBold"/>
                <a:sym typeface="Montserrat SemiBold"/>
              </a:rPr>
              <a:t>manos “</a:t>
            </a:r>
            <a:r>
              <a:rPr lang="es-MX" sz="2400" dirty="0">
                <a:solidFill>
                  <a:srgbClr val="BC945A"/>
                </a:solidFill>
                <a:latin typeface="Montserrat SemiBold"/>
                <a:ea typeface="Montserrat SemiBold"/>
                <a:cs typeface="Montserrat SemiBold"/>
                <a:sym typeface="Montserrat SemiBold"/>
              </a:rPr>
              <a:t>lavado con agua y jabón”</a:t>
            </a:r>
          </a:p>
        </p:txBody>
      </p:sp>
      <p:sp>
        <p:nvSpPr>
          <p:cNvPr id="28" name="16 Rectángulo"/>
          <p:cNvSpPr/>
          <p:nvPr/>
        </p:nvSpPr>
        <p:spPr>
          <a:xfrm>
            <a:off x="9368783" y="2869893"/>
            <a:ext cx="2831146" cy="285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angle 1"/>
          <p:cNvSpPr/>
          <p:nvPr/>
        </p:nvSpPr>
        <p:spPr>
          <a:xfrm>
            <a:off x="9560859" y="3385677"/>
            <a:ext cx="2347056" cy="1631216"/>
          </a:xfrm>
          <a:prstGeom prst="rect">
            <a:avLst/>
          </a:prstGeom>
        </p:spPr>
        <p:txBody>
          <a:bodyPr wrap="square">
            <a:spAutoFit/>
          </a:bodyPr>
          <a:lstStyle/>
          <a:p>
            <a:pPr lvl="0">
              <a:buSzPts val="2800"/>
            </a:pPr>
            <a:r>
              <a:rPr lang="es-MX" sz="2000" dirty="0" smtClean="0">
                <a:solidFill>
                  <a:srgbClr val="235B4E"/>
                </a:solidFill>
                <a:latin typeface="Montserrat SemiBold"/>
                <a:ea typeface="Montserrat SemiBold"/>
                <a:cs typeface="Montserrat SemiBold"/>
                <a:sym typeface="Montserrat SemiBold"/>
              </a:rPr>
              <a:t>Duración de todo el Procedimiento:</a:t>
            </a:r>
          </a:p>
          <a:p>
            <a:pPr lvl="0">
              <a:buSzPts val="2800"/>
            </a:pPr>
            <a:endParaRPr lang="es-MX" sz="2000" dirty="0" smtClean="0">
              <a:solidFill>
                <a:srgbClr val="235B4E"/>
              </a:solidFill>
              <a:latin typeface="Montserrat SemiBold"/>
              <a:ea typeface="Montserrat SemiBold"/>
              <a:cs typeface="Montserrat SemiBold"/>
              <a:sym typeface="Montserrat SemiBold"/>
            </a:endParaRPr>
          </a:p>
          <a:p>
            <a:pPr lvl="0">
              <a:buSzPts val="2800"/>
            </a:pPr>
            <a:r>
              <a:rPr lang="es-MX" sz="2000" b="1" dirty="0" smtClean="0">
                <a:solidFill>
                  <a:srgbClr val="BC945A"/>
                </a:solidFill>
                <a:latin typeface="Montserrat SemiBold"/>
                <a:ea typeface="Montserrat SemiBold"/>
                <a:cs typeface="Montserrat SemiBold"/>
                <a:sym typeface="Montserrat SemiBold"/>
              </a:rPr>
              <a:t>40-60 segundos</a:t>
            </a:r>
            <a:endParaRPr lang="es-MX" sz="2000" b="1" dirty="0">
              <a:solidFill>
                <a:srgbClr val="BC945A"/>
              </a:solidFill>
              <a:latin typeface="Montserrat SemiBold"/>
              <a:ea typeface="Montserrat SemiBold"/>
              <a:cs typeface="Montserrat SemiBold"/>
              <a:sym typeface="Montserrat SemiBold"/>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3719" b="11156"/>
          <a:stretch/>
        </p:blipFill>
        <p:spPr bwMode="auto">
          <a:xfrm>
            <a:off x="479695" y="2257264"/>
            <a:ext cx="8498253" cy="388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168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6FD03E494956F4E9A1D342D76580B0A" ma:contentTypeVersion="1" ma:contentTypeDescription="Crear nuevo documento." ma:contentTypeScope="" ma:versionID="3d3e1c2ac676938f0249d38581db97c6">
  <xsd:schema xmlns:xsd="http://www.w3.org/2001/XMLSchema" xmlns:xs="http://www.w3.org/2001/XMLSchema" xmlns:p="http://schemas.microsoft.com/office/2006/metadata/properties" xmlns:ns1="http://schemas.microsoft.com/sharepoint/v3" targetNamespace="http://schemas.microsoft.com/office/2006/metadata/properties" ma:root="true" ma:fieldsID="0fa58ab6bdef439119b64b6b50b7cac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8C651B2-F31E-4D05-8D4F-556AAA612904}">
  <ds:schemaRefs>
    <ds:schemaRef ds:uri="http://schemas.microsoft.com/sharepoint/v3/contenttype/forms"/>
  </ds:schemaRefs>
</ds:datastoreItem>
</file>

<file path=customXml/itemProps2.xml><?xml version="1.0" encoding="utf-8"?>
<ds:datastoreItem xmlns:ds="http://schemas.openxmlformats.org/officeDocument/2006/customXml" ds:itemID="{E2C4E356-2B19-4DF5-A8FE-3582A7FAE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00B569-9A66-4994-8D78-2CBCC075661C}">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http://schemas.microsoft.com/office/infopath/2007/PartnerControl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1543</TotalTime>
  <Words>905</Words>
  <Application>Microsoft Office PowerPoint</Application>
  <PresentationFormat>Personalizado</PresentationFormat>
  <Paragraphs>121</Paragraphs>
  <Slides>15</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Montserrat Medium</vt:lpstr>
      <vt:lpstr>Montserrat SemiBold</vt:lpstr>
      <vt:lpstr>Montserrat</vt:lpstr>
      <vt:lpstr>Calibri</vt:lpstr>
      <vt:lpstr>Wingdings</vt:lpstr>
      <vt:lpstr>Tema de Office</vt:lpstr>
      <vt:lpstr> PLAN EMERGENTE DE CAPACITACION  PARA MEJORA DE PROCESOS ASISTENCIALES  RETO DE 120 DÍAS     HGZ89 “Chapultepec”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Soporte1</cp:lastModifiedBy>
  <cp:revision>73</cp:revision>
  <dcterms:created xsi:type="dcterms:W3CDTF">2018-12-04T03:27:02Z</dcterms:created>
  <dcterms:modified xsi:type="dcterms:W3CDTF">2021-10-05T16:21:23Z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0x01010046FD03E494956F4E9A1D342D76580B0A</vt:lpwstr>
  </property>
</Properties>
</file>